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sldIdLst>
    <p:sldId id="256" r:id="rId2"/>
    <p:sldId id="257" r:id="rId3"/>
    <p:sldId id="295" r:id="rId4"/>
    <p:sldId id="294" r:id="rId5"/>
    <p:sldId id="296" r:id="rId6"/>
    <p:sldId id="293" r:id="rId7"/>
    <p:sldId id="263" r:id="rId8"/>
    <p:sldId id="274" r:id="rId9"/>
    <p:sldId id="275" r:id="rId10"/>
    <p:sldId id="276" r:id="rId11"/>
    <p:sldId id="277" r:id="rId12"/>
    <p:sldId id="278" r:id="rId13"/>
    <p:sldId id="279" r:id="rId14"/>
    <p:sldId id="280" r:id="rId15"/>
    <p:sldId id="281" r:id="rId16"/>
    <p:sldId id="282" r:id="rId17"/>
    <p:sldId id="283" r:id="rId18"/>
    <p:sldId id="284" r:id="rId19"/>
    <p:sldId id="287" r:id="rId20"/>
    <p:sldId id="285" r:id="rId21"/>
    <p:sldId id="286" r:id="rId22"/>
    <p:sldId id="292" r:id="rId23"/>
    <p:sldId id="288" r:id="rId24"/>
    <p:sldId id="289" r:id="rId25"/>
    <p:sldId id="290" r:id="rId26"/>
    <p:sldId id="264" r:id="rId27"/>
    <p:sldId id="259" r:id="rId28"/>
    <p:sldId id="266" r:id="rId29"/>
    <p:sldId id="267" r:id="rId30"/>
    <p:sldId id="268" r:id="rId31"/>
    <p:sldId id="269" r:id="rId32"/>
    <p:sldId id="270" r:id="rId33"/>
    <p:sldId id="271" r:id="rId34"/>
    <p:sldId id="265" r:id="rId35"/>
    <p:sldId id="260" r:id="rId36"/>
    <p:sldId id="272" r:id="rId37"/>
    <p:sldId id="273"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ortada" id="{ACAD0279-3EDA-431D-91A1-869C5E629966}">
          <p14:sldIdLst>
            <p14:sldId id="256"/>
          </p14:sldIdLst>
        </p14:section>
        <p14:section name="Estudio descriptivo" id="{66FA7351-4080-4A61-8D6D-599025BCE9C5}">
          <p14:sldIdLst>
            <p14:sldId id="257"/>
            <p14:sldId id="295"/>
            <p14:sldId id="294"/>
            <p14:sldId id="296"/>
            <p14:sldId id="293"/>
          </p14:sldIdLst>
        </p14:section>
        <p14:section name="Estudio de correlacion" id="{14DC55E9-498A-4A65-BD46-BE3080D677F6}">
          <p14:sldIdLst>
            <p14:sldId id="263"/>
            <p14:sldId id="274"/>
            <p14:sldId id="275"/>
            <p14:sldId id="276"/>
            <p14:sldId id="277"/>
            <p14:sldId id="278"/>
            <p14:sldId id="279"/>
            <p14:sldId id="280"/>
            <p14:sldId id="281"/>
            <p14:sldId id="282"/>
            <p14:sldId id="283"/>
            <p14:sldId id="284"/>
            <p14:sldId id="287"/>
            <p14:sldId id="285"/>
            <p14:sldId id="286"/>
            <p14:sldId id="292"/>
            <p14:sldId id="288"/>
            <p14:sldId id="289"/>
            <p14:sldId id="290"/>
          </p14:sldIdLst>
        </p14:section>
        <p14:section name="Estudio explicativo" id="{4A930208-9911-41DA-AF18-9F485B4F673C}">
          <p14:sldIdLst>
            <p14:sldId id="264"/>
            <p14:sldId id="259"/>
            <p14:sldId id="266"/>
            <p14:sldId id="267"/>
            <p14:sldId id="268"/>
            <p14:sldId id="269"/>
            <p14:sldId id="270"/>
            <p14:sldId id="271"/>
          </p14:sldIdLst>
        </p14:section>
        <p14:section name="Universo y poblacion de estudio" id="{4B16DBDB-028A-4EC9-A81E-B1CF4CCC4699}">
          <p14:sldIdLst>
            <p14:sldId id="265"/>
            <p14:sldId id="260"/>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3073467" y="1548067"/>
            <a:ext cx="8204000" cy="154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dk2"/>
              </a:buClr>
              <a:buSzPts val="4800"/>
              <a:buNone/>
              <a:defRPr sz="6400" b="0">
                <a:solidFill>
                  <a:schemeClr val="dk2"/>
                </a:solidFill>
              </a:defRPr>
            </a:lvl1pPr>
            <a:lvl2pPr lvl="1" algn="r">
              <a:spcBef>
                <a:spcPts val="0"/>
              </a:spcBef>
              <a:spcAft>
                <a:spcPts val="0"/>
              </a:spcAft>
              <a:buClr>
                <a:schemeClr val="dk2"/>
              </a:buClr>
              <a:buSzPts val="4800"/>
              <a:buNone/>
              <a:defRPr sz="6400" b="0">
                <a:solidFill>
                  <a:schemeClr val="dk2"/>
                </a:solidFill>
              </a:defRPr>
            </a:lvl2pPr>
            <a:lvl3pPr lvl="2" algn="r">
              <a:spcBef>
                <a:spcPts val="0"/>
              </a:spcBef>
              <a:spcAft>
                <a:spcPts val="0"/>
              </a:spcAft>
              <a:buClr>
                <a:schemeClr val="dk2"/>
              </a:buClr>
              <a:buSzPts val="4800"/>
              <a:buNone/>
              <a:defRPr sz="6400" b="0">
                <a:solidFill>
                  <a:schemeClr val="dk2"/>
                </a:solidFill>
              </a:defRPr>
            </a:lvl3pPr>
            <a:lvl4pPr lvl="3" algn="r">
              <a:spcBef>
                <a:spcPts val="0"/>
              </a:spcBef>
              <a:spcAft>
                <a:spcPts val="0"/>
              </a:spcAft>
              <a:buClr>
                <a:schemeClr val="dk2"/>
              </a:buClr>
              <a:buSzPts val="4800"/>
              <a:buNone/>
              <a:defRPr sz="6400" b="0">
                <a:solidFill>
                  <a:schemeClr val="dk2"/>
                </a:solidFill>
              </a:defRPr>
            </a:lvl4pPr>
            <a:lvl5pPr lvl="4" algn="r">
              <a:spcBef>
                <a:spcPts val="0"/>
              </a:spcBef>
              <a:spcAft>
                <a:spcPts val="0"/>
              </a:spcAft>
              <a:buClr>
                <a:schemeClr val="dk2"/>
              </a:buClr>
              <a:buSzPts val="4800"/>
              <a:buNone/>
              <a:defRPr sz="6400" b="0">
                <a:solidFill>
                  <a:schemeClr val="dk2"/>
                </a:solidFill>
              </a:defRPr>
            </a:lvl5pPr>
            <a:lvl6pPr lvl="5" algn="r">
              <a:spcBef>
                <a:spcPts val="0"/>
              </a:spcBef>
              <a:spcAft>
                <a:spcPts val="0"/>
              </a:spcAft>
              <a:buClr>
                <a:schemeClr val="dk2"/>
              </a:buClr>
              <a:buSzPts val="4800"/>
              <a:buNone/>
              <a:defRPr sz="6400" b="0">
                <a:solidFill>
                  <a:schemeClr val="dk2"/>
                </a:solidFill>
              </a:defRPr>
            </a:lvl6pPr>
            <a:lvl7pPr lvl="6" algn="r">
              <a:spcBef>
                <a:spcPts val="0"/>
              </a:spcBef>
              <a:spcAft>
                <a:spcPts val="0"/>
              </a:spcAft>
              <a:buClr>
                <a:schemeClr val="dk2"/>
              </a:buClr>
              <a:buSzPts val="4800"/>
              <a:buNone/>
              <a:defRPr sz="6400" b="0">
                <a:solidFill>
                  <a:schemeClr val="dk2"/>
                </a:solidFill>
              </a:defRPr>
            </a:lvl7pPr>
            <a:lvl8pPr lvl="7" algn="r">
              <a:spcBef>
                <a:spcPts val="0"/>
              </a:spcBef>
              <a:spcAft>
                <a:spcPts val="0"/>
              </a:spcAft>
              <a:buClr>
                <a:schemeClr val="dk2"/>
              </a:buClr>
              <a:buSzPts val="4800"/>
              <a:buNone/>
              <a:defRPr sz="6400" b="0">
                <a:solidFill>
                  <a:schemeClr val="dk2"/>
                </a:solidFill>
              </a:defRPr>
            </a:lvl8pPr>
            <a:lvl9pPr lvl="8" algn="r">
              <a:spcBef>
                <a:spcPts val="0"/>
              </a:spcBef>
              <a:spcAft>
                <a:spcPts val="0"/>
              </a:spcAft>
              <a:buClr>
                <a:schemeClr val="dk2"/>
              </a:buClr>
              <a:buSzPts val="4800"/>
              <a:buNone/>
              <a:defRPr sz="6400" b="0">
                <a:solidFill>
                  <a:schemeClr val="dk2"/>
                </a:solidFill>
              </a:defRPr>
            </a:lvl9pPr>
          </a:lstStyle>
          <a:p>
            <a:r>
              <a:rPr lang="es-ES"/>
              <a:t>Haga clic para modificar el estilo de título del patrón</a:t>
            </a:r>
            <a:endParaRPr/>
          </a:p>
        </p:txBody>
      </p:sp>
      <p:sp>
        <p:nvSpPr>
          <p:cNvPr id="163" name="Google Shape;163;p2"/>
          <p:cNvSpPr/>
          <p:nvPr/>
        </p:nvSpPr>
        <p:spPr>
          <a:xfrm>
            <a:off x="964924" y="5626789"/>
            <a:ext cx="1059833" cy="1314316"/>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4" name="Google Shape;164;p2"/>
          <p:cNvSpPr/>
          <p:nvPr/>
        </p:nvSpPr>
        <p:spPr>
          <a:xfrm>
            <a:off x="-77759" y="4071050"/>
            <a:ext cx="1042685" cy="1187141"/>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5" name="Google Shape;165;p2"/>
          <p:cNvSpPr/>
          <p:nvPr/>
        </p:nvSpPr>
        <p:spPr>
          <a:xfrm>
            <a:off x="5366802" y="4563227"/>
            <a:ext cx="494487" cy="1079451"/>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6" name="Google Shape;166;p2"/>
          <p:cNvSpPr/>
          <p:nvPr/>
        </p:nvSpPr>
        <p:spPr>
          <a:xfrm>
            <a:off x="4104061" y="4171139"/>
            <a:ext cx="974228" cy="119441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7" name="Google Shape;167;p2"/>
          <p:cNvSpPr/>
          <p:nvPr/>
        </p:nvSpPr>
        <p:spPr>
          <a:xfrm>
            <a:off x="7202197" y="4380950"/>
            <a:ext cx="1074579" cy="1001117"/>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8" name="Google Shape;168;p2"/>
          <p:cNvSpPr/>
          <p:nvPr/>
        </p:nvSpPr>
        <p:spPr>
          <a:xfrm>
            <a:off x="11152612" y="4462457"/>
            <a:ext cx="1165056" cy="800347"/>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69" name="Google Shape;169;p2"/>
          <p:cNvSpPr/>
          <p:nvPr/>
        </p:nvSpPr>
        <p:spPr>
          <a:xfrm>
            <a:off x="6068155" y="4167387"/>
            <a:ext cx="876277" cy="905636"/>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0" name="Google Shape;170;p2"/>
          <p:cNvSpPr/>
          <p:nvPr/>
        </p:nvSpPr>
        <p:spPr>
          <a:xfrm>
            <a:off x="5893176" y="5326446"/>
            <a:ext cx="1226241" cy="1267877"/>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1" name="Google Shape;171;p2"/>
          <p:cNvSpPr/>
          <p:nvPr/>
        </p:nvSpPr>
        <p:spPr>
          <a:xfrm>
            <a:off x="3526550" y="5382051"/>
            <a:ext cx="1187141" cy="9424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2" name="Google Shape;172;p2"/>
          <p:cNvSpPr/>
          <p:nvPr/>
        </p:nvSpPr>
        <p:spPr>
          <a:xfrm>
            <a:off x="2822057" y="4248209"/>
            <a:ext cx="1106340" cy="1040217"/>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3" name="Google Shape;173;p2"/>
          <p:cNvSpPr/>
          <p:nvPr/>
        </p:nvSpPr>
        <p:spPr>
          <a:xfrm>
            <a:off x="1796482" y="4248196"/>
            <a:ext cx="798861" cy="94241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4" name="Google Shape;174;p2"/>
          <p:cNvSpPr/>
          <p:nvPr/>
        </p:nvSpPr>
        <p:spPr>
          <a:xfrm>
            <a:off x="3575486" y="6418078"/>
            <a:ext cx="1089259" cy="41862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5" name="Google Shape;175;p2"/>
          <p:cNvSpPr/>
          <p:nvPr/>
        </p:nvSpPr>
        <p:spPr>
          <a:xfrm>
            <a:off x="9528562" y="6011685"/>
            <a:ext cx="1387845" cy="97416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6" name="Google Shape;176;p2"/>
          <p:cNvSpPr/>
          <p:nvPr/>
        </p:nvSpPr>
        <p:spPr>
          <a:xfrm>
            <a:off x="9528573" y="4139243"/>
            <a:ext cx="912976" cy="9619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7" name="Google Shape;177;p2"/>
          <p:cNvSpPr/>
          <p:nvPr/>
        </p:nvSpPr>
        <p:spPr>
          <a:xfrm>
            <a:off x="7016276" y="6306021"/>
            <a:ext cx="700061" cy="496888"/>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8" name="Google Shape;178;p2"/>
          <p:cNvSpPr/>
          <p:nvPr/>
        </p:nvSpPr>
        <p:spPr>
          <a:xfrm>
            <a:off x="11168496" y="6305415"/>
            <a:ext cx="678043" cy="433301"/>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79" name="Google Shape;179;p2"/>
          <p:cNvSpPr/>
          <p:nvPr/>
        </p:nvSpPr>
        <p:spPr>
          <a:xfrm>
            <a:off x="5078289" y="5905768"/>
            <a:ext cx="761247" cy="75637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0" name="Google Shape;180;p2"/>
          <p:cNvSpPr/>
          <p:nvPr/>
        </p:nvSpPr>
        <p:spPr>
          <a:xfrm>
            <a:off x="10633855" y="4071030"/>
            <a:ext cx="722080" cy="905703"/>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1" name="Google Shape;181;p2"/>
          <p:cNvSpPr/>
          <p:nvPr/>
        </p:nvSpPr>
        <p:spPr>
          <a:xfrm>
            <a:off x="2094380" y="5371060"/>
            <a:ext cx="979099" cy="964419"/>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2" name="Google Shape;182;p2"/>
          <p:cNvSpPr/>
          <p:nvPr/>
        </p:nvSpPr>
        <p:spPr>
          <a:xfrm>
            <a:off x="329414" y="5459834"/>
            <a:ext cx="367245" cy="325609"/>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3" name="Google Shape;183;p2"/>
          <p:cNvSpPr/>
          <p:nvPr/>
        </p:nvSpPr>
        <p:spPr>
          <a:xfrm>
            <a:off x="11355925" y="5443846"/>
            <a:ext cx="920315" cy="680511"/>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4" name="Google Shape;184;p2"/>
          <p:cNvSpPr/>
          <p:nvPr/>
        </p:nvSpPr>
        <p:spPr>
          <a:xfrm>
            <a:off x="1146284" y="4556591"/>
            <a:ext cx="423493" cy="87868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5" name="Google Shape;185;p2"/>
          <p:cNvSpPr/>
          <p:nvPr/>
        </p:nvSpPr>
        <p:spPr>
          <a:xfrm rot="1920742">
            <a:off x="7609385" y="5618652"/>
            <a:ext cx="1179729" cy="1001112"/>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6" name="Google Shape;186;p2"/>
          <p:cNvSpPr/>
          <p:nvPr/>
        </p:nvSpPr>
        <p:spPr>
          <a:xfrm rot="-3496844">
            <a:off x="154452" y="6012747"/>
            <a:ext cx="717136" cy="619253"/>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7" name="Google Shape;187;p2"/>
          <p:cNvSpPr/>
          <p:nvPr/>
        </p:nvSpPr>
        <p:spPr>
          <a:xfrm>
            <a:off x="10024246" y="5288439"/>
            <a:ext cx="1128359" cy="797944"/>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8" name="Google Shape;188;p2"/>
          <p:cNvSpPr/>
          <p:nvPr/>
        </p:nvSpPr>
        <p:spPr>
          <a:xfrm rot="-5400000">
            <a:off x="8662393" y="4028588"/>
            <a:ext cx="658425" cy="84204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89" name="Google Shape;189;p2"/>
          <p:cNvSpPr/>
          <p:nvPr/>
        </p:nvSpPr>
        <p:spPr>
          <a:xfrm>
            <a:off x="8604273" y="4941210"/>
            <a:ext cx="888488" cy="100358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0" name="Google Shape;190;p2"/>
          <p:cNvSpPr/>
          <p:nvPr/>
        </p:nvSpPr>
        <p:spPr>
          <a:xfrm>
            <a:off x="2488015" y="6323840"/>
            <a:ext cx="908104" cy="607049"/>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1" name="Google Shape;191;p2"/>
          <p:cNvSpPr/>
          <p:nvPr/>
        </p:nvSpPr>
        <p:spPr>
          <a:xfrm>
            <a:off x="8893073" y="6152528"/>
            <a:ext cx="411283" cy="44064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Tree>
    <p:extLst>
      <p:ext uri="{BB962C8B-B14F-4D97-AF65-F5344CB8AC3E}">
        <p14:creationId xmlns:p14="http://schemas.microsoft.com/office/powerpoint/2010/main" val="35168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r>
              <a:rPr lang="es-ES"/>
              <a:t>Haga clic para modificar el estilo de título del patrón</a:t>
            </a:r>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r>
              <a:rPr lang="es-ES"/>
              <a:t>Haga clic para modificar el estilo de subtítulo del patrón</a:t>
            </a:r>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Tree>
    <p:extLst>
      <p:ext uri="{BB962C8B-B14F-4D97-AF65-F5344CB8AC3E}">
        <p14:creationId xmlns:p14="http://schemas.microsoft.com/office/powerpoint/2010/main" val="149269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997233" y="300033"/>
            <a:ext cx="8187200" cy="1143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r>
              <a:rPr lang="es-ES"/>
              <a:t>Haga clic para modificar el estilo de título del patrón</a:t>
            </a:r>
            <a:endParaRPr/>
          </a:p>
        </p:txBody>
      </p:sp>
      <p:sp>
        <p:nvSpPr>
          <p:cNvPr id="292" name="Google Shape;292;p5"/>
          <p:cNvSpPr txBox="1">
            <a:spLocks noGrp="1"/>
          </p:cNvSpPr>
          <p:nvPr>
            <p:ph type="body" idx="1"/>
          </p:nvPr>
        </p:nvSpPr>
        <p:spPr>
          <a:xfrm>
            <a:off x="997233" y="1737116"/>
            <a:ext cx="8187200" cy="4814400"/>
          </a:xfrm>
          <a:prstGeom prst="rect">
            <a:avLst/>
          </a:prstGeom>
        </p:spPr>
        <p:txBody>
          <a:bodyPr spcFirstLastPara="1" wrap="square" lIns="91425" tIns="91425" rIns="91425" bIns="91425" anchor="t" anchorCtr="0">
            <a:noAutofit/>
          </a:bodyPr>
          <a:lstStyle>
            <a:lvl1pPr marL="609585" lvl="0" indent="-516454">
              <a:spcBef>
                <a:spcPts val="800"/>
              </a:spcBef>
              <a:spcAft>
                <a:spcPts val="0"/>
              </a:spcAft>
              <a:buSzPts val="2500"/>
              <a:buChar char="✘"/>
              <a:defRPr sz="3333"/>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pPr lvl="0"/>
            <a:r>
              <a:rPr lang="es-ES"/>
              <a:t>Haga clic para modificar los estilos de texto del patrón</a:t>
            </a:r>
          </a:p>
        </p:txBody>
      </p:sp>
      <p:grpSp>
        <p:nvGrpSpPr>
          <p:cNvPr id="293" name="Google Shape;293;p5"/>
          <p:cNvGrpSpPr/>
          <p:nvPr/>
        </p:nvGrpSpPr>
        <p:grpSpPr>
          <a:xfrm>
            <a:off x="9923870" y="-121539"/>
            <a:ext cx="2395052" cy="7107432"/>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A4C2F4"/>
                </a:solidFill>
              </a:endParaRPr>
            </a:p>
          </p:txBody>
        </p:sp>
      </p:grpSp>
      <p:cxnSp>
        <p:nvCxnSpPr>
          <p:cNvPr id="323" name="Google Shape;323;p5"/>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120825"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91625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5"/>
        <p:cNvGrpSpPr/>
        <p:nvPr/>
      </p:nvGrpSpPr>
      <p:grpSpPr>
        <a:xfrm>
          <a:off x="0" y="0"/>
          <a:ext cx="0" cy="0"/>
          <a:chOff x="0" y="0"/>
          <a:chExt cx="0" cy="0"/>
        </a:xfrm>
      </p:grpSpPr>
      <p:sp>
        <p:nvSpPr>
          <p:cNvPr id="326" name="Google Shape;326;p6"/>
          <p:cNvSpPr txBox="1">
            <a:spLocks noGrp="1"/>
          </p:cNvSpPr>
          <p:nvPr>
            <p:ph type="title"/>
          </p:nvPr>
        </p:nvSpPr>
        <p:spPr>
          <a:xfrm>
            <a:off x="997233" y="300033"/>
            <a:ext cx="8187200" cy="1143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r>
              <a:rPr lang="es-ES"/>
              <a:t>Haga clic para modificar el estilo de título del patrón</a:t>
            </a:r>
            <a:endParaRPr/>
          </a:p>
        </p:txBody>
      </p:sp>
      <p:sp>
        <p:nvSpPr>
          <p:cNvPr id="327" name="Google Shape;327;p6"/>
          <p:cNvSpPr txBox="1">
            <a:spLocks noGrp="1"/>
          </p:cNvSpPr>
          <p:nvPr>
            <p:ph type="body" idx="1"/>
          </p:nvPr>
        </p:nvSpPr>
        <p:spPr>
          <a:xfrm>
            <a:off x="997233" y="1817537"/>
            <a:ext cx="4212000" cy="4814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s-ES"/>
              <a:t>Haga clic para modificar los estilos de texto del patrón</a:t>
            </a:r>
          </a:p>
        </p:txBody>
      </p:sp>
      <p:sp>
        <p:nvSpPr>
          <p:cNvPr id="328" name="Google Shape;328;p6"/>
          <p:cNvSpPr txBox="1">
            <a:spLocks noGrp="1"/>
          </p:cNvSpPr>
          <p:nvPr>
            <p:ph type="body" idx="2"/>
          </p:nvPr>
        </p:nvSpPr>
        <p:spPr>
          <a:xfrm>
            <a:off x="5462797" y="1817537"/>
            <a:ext cx="4212000" cy="4814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s-ES"/>
              <a:t>Haga clic para modificar los estilos de texto del patrón</a:t>
            </a:r>
          </a:p>
        </p:txBody>
      </p:sp>
      <p:grpSp>
        <p:nvGrpSpPr>
          <p:cNvPr id="329" name="Google Shape;329;p6"/>
          <p:cNvGrpSpPr/>
          <p:nvPr/>
        </p:nvGrpSpPr>
        <p:grpSpPr>
          <a:xfrm>
            <a:off x="9923870" y="-121539"/>
            <a:ext cx="2395052" cy="7107432"/>
            <a:chOff x="6023725" y="842300"/>
            <a:chExt cx="1358150" cy="4030375"/>
          </a:xfrm>
        </p:grpSpPr>
        <p:sp>
          <p:nvSpPr>
            <p:cNvPr id="330" name="Google Shape;330;p6"/>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6"/>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6"/>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6"/>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6"/>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6"/>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6"/>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6"/>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6"/>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6"/>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6"/>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6"/>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6"/>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6"/>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6"/>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6"/>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6"/>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6"/>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6"/>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6"/>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6"/>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6"/>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6"/>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6"/>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6"/>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6"/>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6"/>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6"/>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6"/>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359" name="Google Shape;359;p6"/>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360" name="Google Shape;360;p6"/>
          <p:cNvSpPr txBox="1">
            <a:spLocks noGrp="1"/>
          </p:cNvSpPr>
          <p:nvPr>
            <p:ph type="sldNum" idx="12"/>
          </p:nvPr>
        </p:nvSpPr>
        <p:spPr>
          <a:xfrm>
            <a:off x="120825"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1756999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61"/>
        <p:cNvGrpSpPr/>
        <p:nvPr/>
      </p:nvGrpSpPr>
      <p:grpSpPr>
        <a:xfrm>
          <a:off x="0" y="0"/>
          <a:ext cx="0" cy="0"/>
          <a:chOff x="0" y="0"/>
          <a:chExt cx="0" cy="0"/>
        </a:xfrm>
      </p:grpSpPr>
      <p:sp>
        <p:nvSpPr>
          <p:cNvPr id="362" name="Google Shape;362;p7"/>
          <p:cNvSpPr txBox="1">
            <a:spLocks noGrp="1"/>
          </p:cNvSpPr>
          <p:nvPr>
            <p:ph type="title"/>
          </p:nvPr>
        </p:nvSpPr>
        <p:spPr>
          <a:xfrm>
            <a:off x="997233" y="300033"/>
            <a:ext cx="81872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r>
              <a:rPr lang="es-ES"/>
              <a:t>Haga clic para modificar el estilo de título del patrón</a:t>
            </a:r>
            <a:endParaRPr/>
          </a:p>
        </p:txBody>
      </p:sp>
      <p:sp>
        <p:nvSpPr>
          <p:cNvPr id="363" name="Google Shape;363;p7"/>
          <p:cNvSpPr txBox="1">
            <a:spLocks noGrp="1"/>
          </p:cNvSpPr>
          <p:nvPr>
            <p:ph type="body" idx="1"/>
          </p:nvPr>
        </p:nvSpPr>
        <p:spPr>
          <a:xfrm>
            <a:off x="997233" y="1745167"/>
            <a:ext cx="2797200" cy="48228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s-ES"/>
              <a:t>Haga clic para modificar los estilos de texto del patrón</a:t>
            </a:r>
          </a:p>
        </p:txBody>
      </p:sp>
      <p:sp>
        <p:nvSpPr>
          <p:cNvPr id="364" name="Google Shape;364;p7"/>
          <p:cNvSpPr txBox="1">
            <a:spLocks noGrp="1"/>
          </p:cNvSpPr>
          <p:nvPr>
            <p:ph type="body" idx="2"/>
          </p:nvPr>
        </p:nvSpPr>
        <p:spPr>
          <a:xfrm>
            <a:off x="3937449" y="1745167"/>
            <a:ext cx="2797200" cy="48228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s-ES"/>
              <a:t>Haga clic para modificar los estilos de texto del patrón</a:t>
            </a:r>
          </a:p>
        </p:txBody>
      </p:sp>
      <p:sp>
        <p:nvSpPr>
          <p:cNvPr id="365" name="Google Shape;365;p7"/>
          <p:cNvSpPr txBox="1">
            <a:spLocks noGrp="1"/>
          </p:cNvSpPr>
          <p:nvPr>
            <p:ph type="body" idx="3"/>
          </p:nvPr>
        </p:nvSpPr>
        <p:spPr>
          <a:xfrm>
            <a:off x="6877664" y="1745167"/>
            <a:ext cx="2797200" cy="48228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s-ES"/>
              <a:t>Haga clic para modificar los estilos de texto del patrón</a:t>
            </a:r>
          </a:p>
        </p:txBody>
      </p:sp>
      <p:grpSp>
        <p:nvGrpSpPr>
          <p:cNvPr id="366" name="Google Shape;366;p7"/>
          <p:cNvGrpSpPr/>
          <p:nvPr/>
        </p:nvGrpSpPr>
        <p:grpSpPr>
          <a:xfrm>
            <a:off x="9923870" y="-121539"/>
            <a:ext cx="2395052" cy="7107432"/>
            <a:chOff x="6023725" y="842300"/>
            <a:chExt cx="1358150" cy="4030375"/>
          </a:xfrm>
        </p:grpSpPr>
        <p:sp>
          <p:nvSpPr>
            <p:cNvPr id="367" name="Google Shape;367;p7"/>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7"/>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7"/>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7"/>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7"/>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7"/>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7"/>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7"/>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7"/>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7"/>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7"/>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7"/>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7"/>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7"/>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7"/>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7"/>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7"/>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7"/>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7"/>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7"/>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7"/>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7"/>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7"/>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7"/>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7"/>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7"/>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7"/>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7"/>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7"/>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396" name="Google Shape;396;p7"/>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397" name="Google Shape;397;p7"/>
          <p:cNvSpPr txBox="1">
            <a:spLocks noGrp="1"/>
          </p:cNvSpPr>
          <p:nvPr>
            <p:ph type="sldNum" idx="12"/>
          </p:nvPr>
        </p:nvSpPr>
        <p:spPr>
          <a:xfrm>
            <a:off x="120825"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403811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997233" y="300033"/>
            <a:ext cx="8187200" cy="1143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r>
              <a:rPr lang="es-ES"/>
              <a:t>Haga clic para modificar el estilo de título del patrón</a:t>
            </a:r>
            <a:endParaRPr/>
          </a:p>
        </p:txBody>
      </p:sp>
      <p:grpSp>
        <p:nvGrpSpPr>
          <p:cNvPr id="400" name="Google Shape;400;p8"/>
          <p:cNvGrpSpPr/>
          <p:nvPr/>
        </p:nvGrpSpPr>
        <p:grpSpPr>
          <a:xfrm>
            <a:off x="9923870" y="-121539"/>
            <a:ext cx="2395052" cy="7107432"/>
            <a:chOff x="6023725" y="842300"/>
            <a:chExt cx="1358150" cy="4030375"/>
          </a:xfrm>
        </p:grpSpPr>
        <p:sp>
          <p:nvSpPr>
            <p:cNvPr id="401" name="Google Shape;401;p8"/>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8"/>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8"/>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8"/>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8"/>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8"/>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8"/>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8"/>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8"/>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8"/>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8"/>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8"/>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8"/>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8"/>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8"/>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8"/>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8"/>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8"/>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8"/>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8"/>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8"/>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8"/>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8"/>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8"/>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8"/>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8"/>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8"/>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8"/>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8"/>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430" name="Google Shape;430;p8"/>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431" name="Google Shape;431;p8"/>
          <p:cNvSpPr txBox="1">
            <a:spLocks noGrp="1"/>
          </p:cNvSpPr>
          <p:nvPr>
            <p:ph type="sldNum" idx="12"/>
          </p:nvPr>
        </p:nvSpPr>
        <p:spPr>
          <a:xfrm>
            <a:off x="120825"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1518989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9737174" y="-392483"/>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78" name="Google Shape;478;p10"/>
          <p:cNvSpPr/>
          <p:nvPr/>
        </p:nvSpPr>
        <p:spPr>
          <a:xfrm>
            <a:off x="-47165" y="4489284"/>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79" name="Google Shape;479;p10"/>
          <p:cNvSpPr/>
          <p:nvPr/>
        </p:nvSpPr>
        <p:spPr>
          <a:xfrm>
            <a:off x="11757265" y="4586215"/>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0" name="Google Shape;480;p10"/>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1" name="Google Shape;481;p10"/>
          <p:cNvSpPr/>
          <p:nvPr/>
        </p:nvSpPr>
        <p:spPr>
          <a:xfrm>
            <a:off x="11147940" y="60092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2" name="Google Shape;482;p10"/>
          <p:cNvSpPr/>
          <p:nvPr/>
        </p:nvSpPr>
        <p:spPr>
          <a:xfrm>
            <a:off x="-102771" y="19840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3" name="Google Shape;483;p10"/>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4" name="Google Shape;484;p10"/>
          <p:cNvSpPr/>
          <p:nvPr/>
        </p:nvSpPr>
        <p:spPr>
          <a:xfrm>
            <a:off x="10736769" y="55097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5" name="Google Shape;485;p10"/>
          <p:cNvSpPr/>
          <p:nvPr/>
        </p:nvSpPr>
        <p:spPr>
          <a:xfrm>
            <a:off x="9907864" y="6497562"/>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6" name="Google Shape;486;p10"/>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7" name="Google Shape;487;p10"/>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8" name="Google Shape;488;p10"/>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89" name="Google Shape;489;p10"/>
          <p:cNvSpPr/>
          <p:nvPr/>
        </p:nvSpPr>
        <p:spPr>
          <a:xfrm>
            <a:off x="11951973" y="1784958"/>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0" name="Google Shape;490;p10"/>
          <p:cNvSpPr/>
          <p:nvPr/>
        </p:nvSpPr>
        <p:spPr>
          <a:xfrm rot="-2426120">
            <a:off x="9480176" y="6502682"/>
            <a:ext cx="373213" cy="477295"/>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1" name="Google Shape;491;p10"/>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2" name="Google Shape;492;p10"/>
          <p:cNvSpPr/>
          <p:nvPr/>
        </p:nvSpPr>
        <p:spPr>
          <a:xfrm>
            <a:off x="11730117" y="4104977"/>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3" name="Google Shape;493;p10"/>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4" name="Google Shape;494;p10"/>
          <p:cNvSpPr/>
          <p:nvPr/>
        </p:nvSpPr>
        <p:spPr>
          <a:xfrm>
            <a:off x="462503" y="8114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5" name="Google Shape;495;p10"/>
          <p:cNvSpPr/>
          <p:nvPr/>
        </p:nvSpPr>
        <p:spPr>
          <a:xfrm>
            <a:off x="860014" y="474615"/>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6" name="Google Shape;496;p10"/>
          <p:cNvSpPr/>
          <p:nvPr/>
        </p:nvSpPr>
        <p:spPr>
          <a:xfrm>
            <a:off x="11091747" y="-39763"/>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7" name="Google Shape;497;p10"/>
          <p:cNvSpPr/>
          <p:nvPr/>
        </p:nvSpPr>
        <p:spPr>
          <a:xfrm>
            <a:off x="-11" y="1351155"/>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8" name="Google Shape;498;p10"/>
          <p:cNvSpPr/>
          <p:nvPr/>
        </p:nvSpPr>
        <p:spPr>
          <a:xfrm>
            <a:off x="11599141" y="238816"/>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499" name="Google Shape;499;p10"/>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0" name="Google Shape;500;p10"/>
          <p:cNvSpPr/>
          <p:nvPr/>
        </p:nvSpPr>
        <p:spPr>
          <a:xfrm>
            <a:off x="345290" y="-115001"/>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1" name="Google Shape;501;p10"/>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2" name="Google Shape;502;p10"/>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3" name="Google Shape;503;p10"/>
          <p:cNvSpPr/>
          <p:nvPr/>
        </p:nvSpPr>
        <p:spPr>
          <a:xfrm>
            <a:off x="-324171" y="722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4" name="Google Shape;504;p10"/>
          <p:cNvSpPr/>
          <p:nvPr/>
        </p:nvSpPr>
        <p:spPr>
          <a:xfrm>
            <a:off x="10456069" y="-134498"/>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5" name="Google Shape;505;p10"/>
          <p:cNvSpPr/>
          <p:nvPr/>
        </p:nvSpPr>
        <p:spPr>
          <a:xfrm>
            <a:off x="-51501" y="772062"/>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6" name="Google Shape;506;p10"/>
          <p:cNvSpPr/>
          <p:nvPr/>
        </p:nvSpPr>
        <p:spPr>
          <a:xfrm>
            <a:off x="1871701" y="15333"/>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7" name="Google Shape;507;p10"/>
          <p:cNvSpPr/>
          <p:nvPr/>
        </p:nvSpPr>
        <p:spPr>
          <a:xfrm>
            <a:off x="1274653" y="-76221"/>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8" name="Google Shape;508;p10"/>
          <p:cNvSpPr/>
          <p:nvPr/>
        </p:nvSpPr>
        <p:spPr>
          <a:xfrm>
            <a:off x="1777725" y="6237940"/>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09" name="Google Shape;509;p10"/>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0" name="Google Shape;510;p10"/>
          <p:cNvSpPr/>
          <p:nvPr/>
        </p:nvSpPr>
        <p:spPr>
          <a:xfrm>
            <a:off x="2034237" y="6548458"/>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1" name="Google Shape;511;p10"/>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2" name="Google Shape;512;p10"/>
          <p:cNvSpPr/>
          <p:nvPr/>
        </p:nvSpPr>
        <p:spPr>
          <a:xfrm rot="1920548">
            <a:off x="10967401" y="8337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3" name="Google Shape;513;p10"/>
          <p:cNvSpPr/>
          <p:nvPr/>
        </p:nvSpPr>
        <p:spPr>
          <a:xfrm>
            <a:off x="462490" y="5418857"/>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4" name="Google Shape;514;p10"/>
          <p:cNvSpPr/>
          <p:nvPr/>
        </p:nvSpPr>
        <p:spPr>
          <a:xfrm rot="-5400000">
            <a:off x="10661707" y="422573"/>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5" name="Google Shape;515;p10"/>
          <p:cNvSpPr/>
          <p:nvPr/>
        </p:nvSpPr>
        <p:spPr>
          <a:xfrm>
            <a:off x="11735680" y="1053695"/>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6" name="Google Shape;516;p10"/>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7" name="Google Shape;517;p10"/>
          <p:cNvSpPr/>
          <p:nvPr/>
        </p:nvSpPr>
        <p:spPr>
          <a:xfrm>
            <a:off x="11599127" y="15352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rgbClr val="A4C2F4"/>
              </a:solidFill>
            </a:endParaRPr>
          </a:p>
        </p:txBody>
      </p:sp>
      <p:sp>
        <p:nvSpPr>
          <p:cNvPr id="518" name="Google Shape;518;p10"/>
          <p:cNvSpPr txBox="1">
            <a:spLocks noGrp="1"/>
          </p:cNvSpPr>
          <p:nvPr>
            <p:ph type="sldNum" idx="12"/>
          </p:nvPr>
        </p:nvSpPr>
        <p:spPr>
          <a:xfrm>
            <a:off x="5730200" y="6471065"/>
            <a:ext cx="731600" cy="3868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495765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7" y="-31"/>
            <a:ext cx="12191729" cy="6857837"/>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8" name="Google Shape;158;p1"/>
          <p:cNvSpPr txBox="1">
            <a:spLocks noGrp="1"/>
          </p:cNvSpPr>
          <p:nvPr>
            <p:ph type="title"/>
          </p:nvPr>
        </p:nvSpPr>
        <p:spPr>
          <a:xfrm>
            <a:off x="997233" y="300033"/>
            <a:ext cx="9055600"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a:endParaRPr/>
          </a:p>
        </p:txBody>
      </p:sp>
      <p:sp>
        <p:nvSpPr>
          <p:cNvPr id="159" name="Google Shape;159;p1"/>
          <p:cNvSpPr txBox="1">
            <a:spLocks noGrp="1"/>
          </p:cNvSpPr>
          <p:nvPr>
            <p:ph type="body" idx="1"/>
          </p:nvPr>
        </p:nvSpPr>
        <p:spPr>
          <a:xfrm>
            <a:off x="997233" y="1753200"/>
            <a:ext cx="9055600" cy="48144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marL="914400" lvl="1"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marL="1371600" lvl="2"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marL="1828800" lvl="3"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marL="2286000" lvl="4"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marL="2743200" lvl="5"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marL="3200400" lvl="6"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marL="3657600" lvl="7"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marL="4114800" lvl="8"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a:endParaRPr/>
          </a:p>
        </p:txBody>
      </p:sp>
      <p:sp>
        <p:nvSpPr>
          <p:cNvPr id="160" name="Google Shape;160;p1"/>
          <p:cNvSpPr txBox="1">
            <a:spLocks noGrp="1"/>
          </p:cNvSpPr>
          <p:nvPr>
            <p:ph type="sldNum" idx="12"/>
          </p:nvPr>
        </p:nvSpPr>
        <p:spPr>
          <a:xfrm>
            <a:off x="120825" y="6296983"/>
            <a:ext cx="731600" cy="524800"/>
          </a:xfrm>
          <a:prstGeom prst="rect">
            <a:avLst/>
          </a:prstGeom>
          <a:noFill/>
          <a:ln>
            <a:noFill/>
          </a:ln>
        </p:spPr>
        <p:txBody>
          <a:bodyPr spcFirstLastPara="1" wrap="square" lIns="91425" tIns="91425" rIns="91425" bIns="91425" anchor="t" anchorCtr="0">
            <a:noAutofit/>
          </a:bodyPr>
          <a:lstStyle>
            <a:lvl1pPr lvl="0">
              <a:buNone/>
              <a:defRPr sz="1600">
                <a:solidFill>
                  <a:schemeClr val="accent1"/>
                </a:solidFill>
                <a:latin typeface="Sniglet"/>
                <a:ea typeface="Sniglet"/>
                <a:cs typeface="Sniglet"/>
                <a:sym typeface="Sniglet"/>
              </a:defRPr>
            </a:lvl1pPr>
            <a:lvl2pPr lvl="1">
              <a:buNone/>
              <a:defRPr sz="1600">
                <a:solidFill>
                  <a:schemeClr val="accent1"/>
                </a:solidFill>
                <a:latin typeface="Sniglet"/>
                <a:ea typeface="Sniglet"/>
                <a:cs typeface="Sniglet"/>
                <a:sym typeface="Sniglet"/>
              </a:defRPr>
            </a:lvl2pPr>
            <a:lvl3pPr lvl="2">
              <a:buNone/>
              <a:defRPr sz="1600">
                <a:solidFill>
                  <a:schemeClr val="accent1"/>
                </a:solidFill>
                <a:latin typeface="Sniglet"/>
                <a:ea typeface="Sniglet"/>
                <a:cs typeface="Sniglet"/>
                <a:sym typeface="Sniglet"/>
              </a:defRPr>
            </a:lvl3pPr>
            <a:lvl4pPr lvl="3">
              <a:buNone/>
              <a:defRPr sz="1600">
                <a:solidFill>
                  <a:schemeClr val="accent1"/>
                </a:solidFill>
                <a:latin typeface="Sniglet"/>
                <a:ea typeface="Sniglet"/>
                <a:cs typeface="Sniglet"/>
                <a:sym typeface="Sniglet"/>
              </a:defRPr>
            </a:lvl4pPr>
            <a:lvl5pPr lvl="4">
              <a:buNone/>
              <a:defRPr sz="1600">
                <a:solidFill>
                  <a:schemeClr val="accent1"/>
                </a:solidFill>
                <a:latin typeface="Sniglet"/>
                <a:ea typeface="Sniglet"/>
                <a:cs typeface="Sniglet"/>
                <a:sym typeface="Sniglet"/>
              </a:defRPr>
            </a:lvl5pPr>
            <a:lvl6pPr lvl="5">
              <a:buNone/>
              <a:defRPr sz="1600">
                <a:solidFill>
                  <a:schemeClr val="accent1"/>
                </a:solidFill>
                <a:latin typeface="Sniglet"/>
                <a:ea typeface="Sniglet"/>
                <a:cs typeface="Sniglet"/>
                <a:sym typeface="Sniglet"/>
              </a:defRPr>
            </a:lvl6pPr>
            <a:lvl7pPr lvl="6">
              <a:buNone/>
              <a:defRPr sz="1600">
                <a:solidFill>
                  <a:schemeClr val="accent1"/>
                </a:solidFill>
                <a:latin typeface="Sniglet"/>
                <a:ea typeface="Sniglet"/>
                <a:cs typeface="Sniglet"/>
                <a:sym typeface="Sniglet"/>
              </a:defRPr>
            </a:lvl7pPr>
            <a:lvl8pPr lvl="7">
              <a:buNone/>
              <a:defRPr sz="1600">
                <a:solidFill>
                  <a:schemeClr val="accent1"/>
                </a:solidFill>
                <a:latin typeface="Sniglet"/>
                <a:ea typeface="Sniglet"/>
                <a:cs typeface="Sniglet"/>
                <a:sym typeface="Sniglet"/>
              </a:defRPr>
            </a:lvl8pPr>
            <a:lvl9pPr lvl="8">
              <a:buNone/>
              <a:defRPr sz="1600">
                <a:solidFill>
                  <a:schemeClr val="accent1"/>
                </a:solidFill>
                <a:latin typeface="Sniglet"/>
                <a:ea typeface="Sniglet"/>
                <a:cs typeface="Sniglet"/>
                <a:sym typeface="Sniglet"/>
              </a:defRPr>
            </a:lvl9pPr>
          </a:lstStyle>
          <a:p>
            <a:fld id="{9E0F8EAD-BD47-4DE0-AC61-B88A122B6FF2}" type="slidenum">
              <a:rPr lang="es-MX" smtClean="0"/>
              <a:t>‹Nº›</a:t>
            </a:fld>
            <a:endParaRPr lang="es-MX"/>
          </a:p>
        </p:txBody>
      </p:sp>
    </p:spTree>
    <p:extLst>
      <p:ext uri="{BB962C8B-B14F-4D97-AF65-F5344CB8AC3E}">
        <p14:creationId xmlns:p14="http://schemas.microsoft.com/office/powerpoint/2010/main" val="3177969496"/>
      </p:ext>
    </p:extLst>
  </p:cSld>
  <p:clrMap bg1="lt1" tx1="dk1" bg2="dk2" tx2="lt2" accent1="accent1" accent2="accent2" accent3="accent3" accent4="accent4" accent5="accent5" accent6="accent6" hlink="hlink" folHlink="folHlink"/>
  <p:sldLayoutIdLst>
    <p:sldLayoutId id="2147483900" r:id="rId1"/>
    <p:sldLayoutId id="2147483901" r:id="rId2"/>
    <p:sldLayoutId id="2147483903" r:id="rId3"/>
    <p:sldLayoutId id="2147483904" r:id="rId4"/>
    <p:sldLayoutId id="2147483905" r:id="rId5"/>
    <p:sldLayoutId id="2147483906" r:id="rId6"/>
    <p:sldLayoutId id="2147483908" r:id="rId7"/>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www.questionpro.com/blog/es/datos-primarios-y-secundario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3351CE-CB5A-EE15-E988-DF4DB8D78E70}"/>
              </a:ext>
            </a:extLst>
          </p:cNvPr>
          <p:cNvSpPr>
            <a:spLocks noGrp="1"/>
          </p:cNvSpPr>
          <p:nvPr>
            <p:ph type="ctrTitle"/>
          </p:nvPr>
        </p:nvSpPr>
        <p:spPr>
          <a:xfrm>
            <a:off x="3098634" y="306497"/>
            <a:ext cx="8204000" cy="1546400"/>
          </a:xfrm>
        </p:spPr>
        <p:txBody>
          <a:bodyPr/>
          <a:lstStyle/>
          <a:p>
            <a:r>
              <a:rPr lang="es-MX" dirty="0"/>
              <a:t>Estructura del Proyecto de investigación </a:t>
            </a:r>
          </a:p>
        </p:txBody>
      </p:sp>
      <p:sp>
        <p:nvSpPr>
          <p:cNvPr id="3" name="CuadroTexto 2">
            <a:extLst>
              <a:ext uri="{FF2B5EF4-FFF2-40B4-BE49-F238E27FC236}">
                <a16:creationId xmlns:a16="http://schemas.microsoft.com/office/drawing/2014/main" id="{BDCA2344-6060-9393-F68C-C3AB53779286}"/>
              </a:ext>
            </a:extLst>
          </p:cNvPr>
          <p:cNvSpPr txBox="1"/>
          <p:nvPr/>
        </p:nvSpPr>
        <p:spPr>
          <a:xfrm>
            <a:off x="5419013" y="2656591"/>
            <a:ext cx="3061867" cy="1354217"/>
          </a:xfrm>
          <a:prstGeom prst="rect">
            <a:avLst/>
          </a:prstGeom>
          <a:noFill/>
        </p:spPr>
        <p:txBody>
          <a:bodyPr wrap="square" rtlCol="0">
            <a:spAutoFit/>
          </a:bodyPr>
          <a:lstStyle/>
          <a:p>
            <a:pPr marL="0" marR="0">
              <a:spcBef>
                <a:spcPts val="0"/>
              </a:spcBef>
              <a:spcAft>
                <a:spcPts val="0"/>
              </a:spcAft>
            </a:pP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Carrera: TICS          </a:t>
            </a:r>
            <a:r>
              <a:rPr lang="en-US"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Fecha</a:t>
            </a: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29/Ago/22</a:t>
            </a:r>
            <a:endParaRPr lang="es-MX"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spcBef>
                <a:spcPts val="0"/>
              </a:spcBef>
              <a:spcAft>
                <a:spcPts val="0"/>
              </a:spcAft>
            </a:pP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Materia: Taller de </a:t>
            </a:r>
            <a:r>
              <a:rPr lang="en-US"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investigación</a:t>
            </a: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1</a:t>
            </a:r>
            <a:endParaRPr lang="es-MX"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spcBef>
                <a:spcPts val="0"/>
              </a:spcBef>
              <a:spcAft>
                <a:spcPts val="0"/>
              </a:spcAft>
            </a:pP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a:t>
            </a:r>
            <a:endParaRPr lang="es-MX"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spcBef>
                <a:spcPts val="0"/>
              </a:spcBef>
              <a:spcAft>
                <a:spcPts val="0"/>
              </a:spcAft>
            </a:pP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Maestro:  </a:t>
            </a:r>
            <a:r>
              <a:rPr lang="en-US"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Lic</a:t>
            </a: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Dionisio </a:t>
            </a:r>
            <a:r>
              <a:rPr lang="en-US"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Azua</a:t>
            </a:r>
            <a:r>
              <a:rPr lang="en-US"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Medina </a:t>
            </a:r>
            <a:endParaRPr lang="es-MX"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spcBef>
                <a:spcPts val="0"/>
              </a:spcBef>
              <a:spcAft>
                <a:spcPts val="0"/>
              </a:spcAft>
            </a:pP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s-MX" dirty="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endParaRPr lang="es-MX" sz="1100" dirty="0">
              <a:ln w="0"/>
              <a:solidFill>
                <a:schemeClr val="accent1"/>
              </a:solidFill>
              <a:effectLst>
                <a:outerShdw blurRad="38100" dist="25400" dir="5400000" algn="ctr" rotWithShape="0">
                  <a:srgbClr val="6E747A">
                    <a:alpha val="43000"/>
                  </a:srgbClr>
                </a:outerShdw>
              </a:effectLst>
            </a:endParaRPr>
          </a:p>
        </p:txBody>
      </p:sp>
      <p:sp>
        <p:nvSpPr>
          <p:cNvPr id="5" name="CuadroTexto 4">
            <a:extLst>
              <a:ext uri="{FF2B5EF4-FFF2-40B4-BE49-F238E27FC236}">
                <a16:creationId xmlns:a16="http://schemas.microsoft.com/office/drawing/2014/main" id="{8A452330-F955-AC32-12F6-20494820E9B1}"/>
              </a:ext>
            </a:extLst>
          </p:cNvPr>
          <p:cNvSpPr txBox="1"/>
          <p:nvPr/>
        </p:nvSpPr>
        <p:spPr>
          <a:xfrm>
            <a:off x="8480880" y="2119133"/>
            <a:ext cx="3487722" cy="1815882"/>
          </a:xfrm>
          <a:prstGeom prst="rect">
            <a:avLst/>
          </a:prstGeom>
          <a:noFill/>
        </p:spPr>
        <p:txBody>
          <a:bodyPr wrap="square">
            <a:spAutoFit/>
          </a:bodyPr>
          <a:lstStyle/>
          <a:p>
            <a:pPr marL="0" marR="0" algn="ctr">
              <a:spcBef>
                <a:spcPts val="0"/>
              </a:spcBef>
              <a:spcAft>
                <a:spcPts val="0"/>
              </a:spcAft>
            </a:pPr>
            <a:r>
              <a:rPr lang="en-US" sz="1400"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Equipo</a:t>
            </a: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 4 </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err="1">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Integrantes</a:t>
            </a: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19580585 Bermudez Dominguez Juan Carlos </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19580589 Castillo Jr Gregorio </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19580595 Flores Acosta Sheila Lizeth</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19580867 Morales Calixto Daniel Alexander</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19580603 Gongora Raga Perla Elizabeth </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rPr>
              <a:t>19580633 Perez Romero Julio Alberto</a:t>
            </a:r>
            <a:endParaRPr lang="es-MX" sz="1400" dirty="0">
              <a:ln w="0"/>
              <a:solidFill>
                <a:schemeClr val="accent1"/>
              </a:solidFill>
              <a:effectLst>
                <a:outerShdw blurRad="38100" dist="25400" dir="5400000" algn="ctr" rotWithShape="0">
                  <a:srgbClr val="6E747A">
                    <a:alpha val="43000"/>
                  </a:srgbClr>
                </a:outerShdw>
              </a:effectLst>
              <a:latin typeface="Sniglet"/>
              <a:ea typeface="Times New Roman" panose="02020603050405020304" pitchFamily="18" charset="0"/>
              <a:cs typeface="Times New Roman" panose="02020603050405020304" pitchFamily="18" charset="0"/>
            </a:endParaRPr>
          </a:p>
        </p:txBody>
      </p:sp>
      <p:pic>
        <p:nvPicPr>
          <p:cNvPr id="4098" name="Picture 2" descr="Qué es un proyecto de investigación y como se hace?">
            <a:extLst>
              <a:ext uri="{FF2B5EF4-FFF2-40B4-BE49-F238E27FC236}">
                <a16:creationId xmlns:a16="http://schemas.microsoft.com/office/drawing/2014/main" id="{0BB00A4D-2628-2F0B-60D7-A782AE778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42" y="1299425"/>
            <a:ext cx="4071072" cy="244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39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6D62D67-BD58-4FBC-43BE-E0368DBB7AA0}"/>
              </a:ext>
            </a:extLst>
          </p:cNvPr>
          <p:cNvSpPr txBox="1">
            <a:spLocks noGrp="1"/>
          </p:cNvSpPr>
          <p:nvPr>
            <p:ph type="title"/>
          </p:nvPr>
        </p:nvSpPr>
        <p:spPr>
          <a:xfrm>
            <a:off x="996950" y="300038"/>
            <a:ext cx="8186738" cy="1143000"/>
          </a:xfrm>
          <a:prstGeom prst="rect">
            <a:avLst/>
          </a:prstGeom>
          <a:noFill/>
        </p:spPr>
        <p:txBody>
          <a:bodyPr wrap="square">
            <a:spAutoFit/>
          </a:bodyPr>
          <a:lstStyle/>
          <a:p>
            <a:r>
              <a:rPr lang="es-MX" sz="3200" b="1" i="1" dirty="0">
                <a:latin typeface="Arial" panose="020B0604020202020204" pitchFamily="34" charset="0"/>
                <a:cs typeface="Arial" panose="020B0604020202020204" pitchFamily="34" charset="0"/>
              </a:rPr>
              <a:t>CARACTERISTICAS</a:t>
            </a:r>
          </a:p>
        </p:txBody>
      </p:sp>
      <p:sp>
        <p:nvSpPr>
          <p:cNvPr id="5" name="CuadroTexto 4">
            <a:extLst>
              <a:ext uri="{FF2B5EF4-FFF2-40B4-BE49-F238E27FC236}">
                <a16:creationId xmlns:a16="http://schemas.microsoft.com/office/drawing/2014/main" id="{322CE048-B741-FE85-9498-3B90B9EE7795}"/>
              </a:ext>
            </a:extLst>
          </p:cNvPr>
          <p:cNvSpPr txBox="1"/>
          <p:nvPr/>
        </p:nvSpPr>
        <p:spPr>
          <a:xfrm>
            <a:off x="470171" y="1762432"/>
            <a:ext cx="8992612" cy="1294072"/>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Se basa en los análisis descriptivos previos de la información. De esta forma, una vez sabemos las medidas de cada variable, podemos estudiar sus relaciones.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Permite estudiar la relación entre variables sin necesidad de manipularlas.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7A2BE175-D31A-9A05-B33B-AA610CF4BFC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35693" y="4256833"/>
            <a:ext cx="2444468" cy="2444468"/>
          </a:xfrm>
          <a:prstGeom prst="rect">
            <a:avLst/>
          </a:prstGeom>
        </p:spPr>
      </p:pic>
      <p:sp>
        <p:nvSpPr>
          <p:cNvPr id="7" name="CuadroTexto 6">
            <a:extLst>
              <a:ext uri="{FF2B5EF4-FFF2-40B4-BE49-F238E27FC236}">
                <a16:creationId xmlns:a16="http://schemas.microsoft.com/office/drawing/2014/main" id="{48FC02AD-8EF0-F491-FBC3-15E520842457}"/>
              </a:ext>
            </a:extLst>
          </p:cNvPr>
          <p:cNvSpPr txBox="1"/>
          <p:nvPr/>
        </p:nvSpPr>
        <p:spPr>
          <a:xfrm>
            <a:off x="470170" y="3056504"/>
            <a:ext cx="7949103" cy="1200329"/>
          </a:xfrm>
          <a:prstGeom prst="rect">
            <a:avLst/>
          </a:prstGeom>
          <a:noFill/>
        </p:spPr>
        <p:txBody>
          <a:bodyPr wrap="square">
            <a:spAutoFit/>
          </a:bodyPr>
          <a:lstStyle/>
          <a:p>
            <a:pPr marL="342900" lvl="0" indent="-342900" algn="just">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Ofrece información basada en valores comparables.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Nos permite conocer la correlación existente entre dos variables. Es decir, cómo varia una al modificarse otra. Además, informa de la dirección de dichas variaciones.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46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7769E3B-71C7-C96A-2815-54D4F1FF57CC}"/>
              </a:ext>
            </a:extLst>
          </p:cNvPr>
          <p:cNvSpPr txBox="1"/>
          <p:nvPr/>
        </p:nvSpPr>
        <p:spPr>
          <a:xfrm>
            <a:off x="685430" y="523052"/>
            <a:ext cx="7804230" cy="1754326"/>
          </a:xfrm>
          <a:prstGeom prst="rect">
            <a:avLst/>
          </a:prstGeom>
          <a:noFill/>
        </p:spPr>
        <p:txBody>
          <a:bodyPr wrap="square">
            <a:spAutoFit/>
          </a:bodyPr>
          <a:lstStyle/>
          <a:p>
            <a:pPr marL="342900" lvl="0" indent="-342900" algn="just">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El principal estadístico utilizado para conocer el grado de relación entre dos variables es el coeficiente de correlación lineal, para variables cuantitativas.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800"/>
              </a:spcAft>
              <a:buFont typeface="Symbol" panose="05050102010706020507" pitchFamily="18" charset="2"/>
              <a:buChar char=""/>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 variante del coeficiente de Spearman se utiliza en caso de variables nominales u ordinales. Ambos nos permiten conocer el grado de correlación.</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9E24F79F-90EE-2DB5-23FF-8630560B5A8E}"/>
              </a:ext>
            </a:extLst>
          </p:cNvPr>
          <p:cNvPicPr>
            <a:picLocks noChangeAspect="1"/>
          </p:cNvPicPr>
          <p:nvPr/>
        </p:nvPicPr>
        <p:blipFill>
          <a:blip r:embed="rId2"/>
          <a:stretch>
            <a:fillRect/>
          </a:stretch>
        </p:blipFill>
        <p:spPr>
          <a:xfrm>
            <a:off x="1161110" y="2669942"/>
            <a:ext cx="6077953" cy="3665006"/>
          </a:xfrm>
          <a:prstGeom prst="rect">
            <a:avLst/>
          </a:prstGeom>
        </p:spPr>
      </p:pic>
    </p:spTree>
    <p:extLst>
      <p:ext uri="{BB962C8B-B14F-4D97-AF65-F5344CB8AC3E}">
        <p14:creationId xmlns:p14="http://schemas.microsoft.com/office/powerpoint/2010/main" val="3797082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AC7987E-E4C0-8DAD-C728-6953EE78CD8C}"/>
              </a:ext>
            </a:extLst>
          </p:cNvPr>
          <p:cNvSpPr txBox="1"/>
          <p:nvPr/>
        </p:nvSpPr>
        <p:spPr>
          <a:xfrm>
            <a:off x="3617383" y="1815308"/>
            <a:ext cx="2574759" cy="369332"/>
          </a:xfrm>
          <a:prstGeom prst="rect">
            <a:avLst/>
          </a:prstGeom>
          <a:noFill/>
        </p:spPr>
        <p:txBody>
          <a:bodyPr wrap="square">
            <a:spAutoFit/>
          </a:bodyPr>
          <a:lstStyle/>
          <a:p>
            <a:r>
              <a:rPr lang="es-MX" sz="1800" b="1" i="1" dirty="0">
                <a:solidFill>
                  <a:srgbClr val="000000"/>
                </a:solidFill>
                <a:effectLst/>
                <a:latin typeface="Arial" panose="020B0604020202020204" pitchFamily="34" charset="0"/>
                <a:ea typeface="Calibri" panose="020F0502020204030204" pitchFamily="34" charset="0"/>
              </a:rPr>
              <a:t>Correlación positiva:</a:t>
            </a:r>
            <a:endParaRPr lang="es-MX" b="1" i="1" dirty="0"/>
          </a:p>
        </p:txBody>
      </p:sp>
      <p:sp>
        <p:nvSpPr>
          <p:cNvPr id="6" name="CuadroTexto 5">
            <a:extLst>
              <a:ext uri="{FF2B5EF4-FFF2-40B4-BE49-F238E27FC236}">
                <a16:creationId xmlns:a16="http://schemas.microsoft.com/office/drawing/2014/main" id="{1401F51D-DA72-2BF1-2BDF-0809E9E0EE95}"/>
              </a:ext>
            </a:extLst>
          </p:cNvPr>
          <p:cNvSpPr txBox="1"/>
          <p:nvPr/>
        </p:nvSpPr>
        <p:spPr>
          <a:xfrm>
            <a:off x="400513" y="2475694"/>
            <a:ext cx="7133530" cy="1200329"/>
          </a:xfrm>
          <a:prstGeom prst="rect">
            <a:avLst/>
          </a:prstGeom>
          <a:noFill/>
        </p:spPr>
        <p:txBody>
          <a:bodyPr wrap="square">
            <a:spAutoFit/>
          </a:bodyPr>
          <a:lstStyle/>
          <a:p>
            <a:pPr algn="just"/>
            <a:r>
              <a:rPr lang="es-MX" sz="1800" dirty="0">
                <a:solidFill>
                  <a:srgbClr val="000000"/>
                </a:solidFill>
                <a:effectLst/>
                <a:latin typeface="Arial" panose="020B0604020202020204" pitchFamily="34" charset="0"/>
                <a:ea typeface="Calibri" panose="020F0502020204030204" pitchFamily="34" charset="0"/>
              </a:rPr>
              <a:t>Una correlación positiva entre dos variables es cuando un aumento en una variable conduce a un aumento en la otra variable y una disminución en una variable conducirá a una disminución en la otra variable. </a:t>
            </a:r>
            <a:endParaRPr lang="es-MX" dirty="0"/>
          </a:p>
        </p:txBody>
      </p:sp>
      <p:pic>
        <p:nvPicPr>
          <p:cNvPr id="7" name="Imagen 6">
            <a:extLst>
              <a:ext uri="{FF2B5EF4-FFF2-40B4-BE49-F238E27FC236}">
                <a16:creationId xmlns:a16="http://schemas.microsoft.com/office/drawing/2014/main" id="{350C14F9-97FB-E206-2DA7-4C43742FFE43}"/>
              </a:ext>
            </a:extLst>
          </p:cNvPr>
          <p:cNvPicPr>
            <a:picLocks noChangeAspect="1"/>
          </p:cNvPicPr>
          <p:nvPr/>
        </p:nvPicPr>
        <p:blipFill>
          <a:blip r:embed="rId2"/>
          <a:stretch>
            <a:fillRect/>
          </a:stretch>
        </p:blipFill>
        <p:spPr>
          <a:xfrm>
            <a:off x="8456543" y="2149067"/>
            <a:ext cx="2977652" cy="2233239"/>
          </a:xfrm>
          <a:prstGeom prst="rect">
            <a:avLst/>
          </a:prstGeom>
        </p:spPr>
      </p:pic>
      <p:sp>
        <p:nvSpPr>
          <p:cNvPr id="8" name="CuadroTexto 7">
            <a:extLst>
              <a:ext uri="{FF2B5EF4-FFF2-40B4-BE49-F238E27FC236}">
                <a16:creationId xmlns:a16="http://schemas.microsoft.com/office/drawing/2014/main" id="{718157F2-1E90-B2BB-4D69-DD12E32E3517}"/>
              </a:ext>
            </a:extLst>
          </p:cNvPr>
          <p:cNvSpPr txBox="1"/>
          <p:nvPr/>
        </p:nvSpPr>
        <p:spPr>
          <a:xfrm>
            <a:off x="3326730" y="4382306"/>
            <a:ext cx="3709737" cy="380177"/>
          </a:xfrm>
          <a:prstGeom prst="rect">
            <a:avLst/>
          </a:prstGeom>
          <a:noFill/>
        </p:spPr>
        <p:txBody>
          <a:bodyPr wrap="square">
            <a:spAutoFit/>
          </a:bodyPr>
          <a:lstStyle/>
          <a:p>
            <a:r>
              <a:rPr lang="es-MX" b="1" i="1" dirty="0">
                <a:solidFill>
                  <a:srgbClr val="000000"/>
                </a:solidFill>
                <a:latin typeface="Arial" panose="020B0604020202020204" pitchFamily="34" charset="0"/>
                <a:ea typeface="Calibri" panose="020F0502020204030204" pitchFamily="34" charset="0"/>
              </a:rPr>
              <a:t>Ejemplo de C</a:t>
            </a:r>
            <a:r>
              <a:rPr lang="es-MX" sz="1800" b="1" i="1" dirty="0">
                <a:solidFill>
                  <a:srgbClr val="000000"/>
                </a:solidFill>
                <a:effectLst/>
                <a:latin typeface="Arial" panose="020B0604020202020204" pitchFamily="34" charset="0"/>
                <a:ea typeface="Calibri" panose="020F0502020204030204" pitchFamily="34" charset="0"/>
              </a:rPr>
              <a:t>orrelación positiva:</a:t>
            </a:r>
            <a:endParaRPr lang="es-MX" b="1" i="1" dirty="0"/>
          </a:p>
        </p:txBody>
      </p:sp>
      <p:sp>
        <p:nvSpPr>
          <p:cNvPr id="9" name="CuadroTexto 8">
            <a:extLst>
              <a:ext uri="{FF2B5EF4-FFF2-40B4-BE49-F238E27FC236}">
                <a16:creationId xmlns:a16="http://schemas.microsoft.com/office/drawing/2014/main" id="{259A2059-0F71-512B-C59A-05721C57586B}"/>
              </a:ext>
            </a:extLst>
          </p:cNvPr>
          <p:cNvSpPr txBox="1"/>
          <p:nvPr/>
        </p:nvSpPr>
        <p:spPr>
          <a:xfrm>
            <a:off x="400513" y="4937764"/>
            <a:ext cx="8696663" cy="1027012"/>
          </a:xfrm>
          <a:prstGeom prst="rect">
            <a:avLst/>
          </a:prstGeom>
          <a:noFill/>
        </p:spPr>
        <p:txBody>
          <a:bodyPr wrap="square">
            <a:spAutoFit/>
          </a:bodyPr>
          <a:lstStyle/>
          <a:p>
            <a:pPr lvl="0" algn="just">
              <a:lnSpc>
                <a:spcPct val="150000"/>
              </a:lnSpc>
            </a:pPr>
            <a:r>
              <a:rPr lang="es-MX"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Por ejemplo, la cantidad de dinero </a:t>
            </a:r>
            <a:r>
              <a:rPr lang="es-MX" i="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q</a:t>
            </a:r>
            <a:r>
              <a:rPr lang="es-MX"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ue una persona tiene puede correlacionarse de manera positiva con la cantidad de autos que tiene.</a:t>
            </a:r>
            <a:r>
              <a:rPr lang="es-MX" dirty="0">
                <a:latin typeface="Calibri" panose="020F0502020204030204" pitchFamily="34" charset="0"/>
                <a:ea typeface="Calibri" panose="020F0502020204030204" pitchFamily="34" charset="0"/>
                <a:cs typeface="Times New Roman" panose="02020603050405020304" pitchFamily="18" charset="0"/>
              </a:rPr>
              <a:t> </a:t>
            </a:r>
            <a:r>
              <a:rPr lang="es-MX"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Ambas variables cambian en la misma dirección a medida que aumenta la altura, el peso también aumenta.</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ítulo 9">
            <a:extLst>
              <a:ext uri="{FF2B5EF4-FFF2-40B4-BE49-F238E27FC236}">
                <a16:creationId xmlns:a16="http://schemas.microsoft.com/office/drawing/2014/main" id="{20BF469B-9677-5DAC-E3F5-DD13342FAC7C}"/>
              </a:ext>
            </a:extLst>
          </p:cNvPr>
          <p:cNvSpPr txBox="1">
            <a:spLocks noGrp="1"/>
          </p:cNvSpPr>
          <p:nvPr>
            <p:ph type="title"/>
          </p:nvPr>
        </p:nvSpPr>
        <p:spPr>
          <a:xfrm>
            <a:off x="996950" y="417146"/>
            <a:ext cx="9724180" cy="1025892"/>
          </a:xfrm>
          <a:prstGeom prst="rect">
            <a:avLst/>
          </a:prstGeom>
          <a:noFill/>
        </p:spPr>
        <p:txBody>
          <a:bodyPr wrap="square">
            <a:spAutoFit/>
          </a:bodyPr>
          <a:lstStyle/>
          <a:p>
            <a:pPr>
              <a:lnSpc>
                <a:spcPct val="150000"/>
              </a:lnSpc>
              <a:spcAft>
                <a:spcPts val="800"/>
              </a:spcAft>
            </a:pPr>
            <a:r>
              <a:rPr lang="es-MX" sz="3200" b="1" i="1" dirty="0">
                <a:effectLst/>
                <a:latin typeface="Arial" panose="020B0604020202020204" pitchFamily="34" charset="0"/>
                <a:ea typeface="Calibri" panose="020F0502020204030204" pitchFamily="34" charset="0"/>
                <a:cs typeface="Times New Roman" panose="02020603050405020304" pitchFamily="18" charset="0"/>
              </a:rPr>
              <a:t>TIPOS DE INVESTIGACIÓN CORRELACIONAL</a:t>
            </a:r>
            <a:endParaRPr lang="es-MX"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140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85D3DD-447A-3FFD-76A6-69068BA4E720}"/>
              </a:ext>
            </a:extLst>
          </p:cNvPr>
          <p:cNvSpPr txBox="1"/>
          <p:nvPr/>
        </p:nvSpPr>
        <p:spPr>
          <a:xfrm>
            <a:off x="4733756" y="1169937"/>
            <a:ext cx="2556711" cy="369332"/>
          </a:xfrm>
          <a:prstGeom prst="rect">
            <a:avLst/>
          </a:prstGeom>
          <a:noFill/>
        </p:spPr>
        <p:txBody>
          <a:bodyPr wrap="square">
            <a:spAutoFit/>
          </a:bodyPr>
          <a:lstStyle/>
          <a:p>
            <a:r>
              <a:rPr lang="es-MX" sz="1800" b="1" i="1" dirty="0">
                <a:solidFill>
                  <a:srgbClr val="000000"/>
                </a:solidFill>
                <a:effectLst/>
                <a:latin typeface="Arial" panose="020B0604020202020204" pitchFamily="34" charset="0"/>
                <a:ea typeface="Calibri" panose="020F0502020204030204" pitchFamily="34" charset="0"/>
              </a:rPr>
              <a:t>Correlación negativa: </a:t>
            </a:r>
            <a:endParaRPr lang="es-MX" b="1" i="1" dirty="0"/>
          </a:p>
        </p:txBody>
      </p:sp>
      <p:sp>
        <p:nvSpPr>
          <p:cNvPr id="5" name="CuadroTexto 4">
            <a:extLst>
              <a:ext uri="{FF2B5EF4-FFF2-40B4-BE49-F238E27FC236}">
                <a16:creationId xmlns:a16="http://schemas.microsoft.com/office/drawing/2014/main" id="{93B93CD7-1A23-74DA-8654-E4A9257D6E7B}"/>
              </a:ext>
            </a:extLst>
          </p:cNvPr>
          <p:cNvSpPr txBox="1"/>
          <p:nvPr/>
        </p:nvSpPr>
        <p:spPr>
          <a:xfrm>
            <a:off x="364614" y="2091319"/>
            <a:ext cx="7480849" cy="1200329"/>
          </a:xfrm>
          <a:prstGeom prst="rect">
            <a:avLst/>
          </a:prstGeom>
          <a:noFill/>
        </p:spPr>
        <p:txBody>
          <a:bodyPr wrap="square">
            <a:spAutoFit/>
          </a:bodyPr>
          <a:lstStyle/>
          <a:p>
            <a:pPr algn="just"/>
            <a:r>
              <a:rPr lang="es-MX" sz="1800" dirty="0">
                <a:solidFill>
                  <a:srgbClr val="000000"/>
                </a:solidFill>
                <a:effectLst/>
                <a:latin typeface="Arial" panose="020B0604020202020204" pitchFamily="34" charset="0"/>
                <a:ea typeface="Calibri" panose="020F0502020204030204" pitchFamily="34" charset="0"/>
              </a:rPr>
              <a:t>Una correlación negativa es, literalmente el opuesto a la correlación positiva. Esto significa que </a:t>
            </a:r>
            <a:r>
              <a:rPr lang="es-MX" sz="1800" dirty="0">
                <a:effectLst/>
                <a:latin typeface="Arial" panose="020B0604020202020204" pitchFamily="34" charset="0"/>
                <a:ea typeface="Calibri" panose="020F0502020204030204" pitchFamily="34" charset="0"/>
              </a:rPr>
              <a:t>la correlación negativa sucede cuando un aumento en una variable conduce a una disminución en la otra y viceversa</a:t>
            </a:r>
            <a:r>
              <a:rPr lang="es-MX" sz="1800" dirty="0">
                <a:solidFill>
                  <a:srgbClr val="000000"/>
                </a:solidFill>
                <a:effectLst/>
                <a:latin typeface="Arial" panose="020B0604020202020204" pitchFamily="34" charset="0"/>
                <a:ea typeface="Calibri" panose="020F0502020204030204" pitchFamily="34" charset="0"/>
              </a:rPr>
              <a:t>.</a:t>
            </a:r>
            <a:endParaRPr lang="es-MX" dirty="0"/>
          </a:p>
        </p:txBody>
      </p:sp>
      <p:pic>
        <p:nvPicPr>
          <p:cNvPr id="6" name="Imagen 5">
            <a:extLst>
              <a:ext uri="{FF2B5EF4-FFF2-40B4-BE49-F238E27FC236}">
                <a16:creationId xmlns:a16="http://schemas.microsoft.com/office/drawing/2014/main" id="{C21AD51A-4DD7-91BD-7CDF-4A7A7886CD65}"/>
              </a:ext>
            </a:extLst>
          </p:cNvPr>
          <p:cNvPicPr>
            <a:picLocks noChangeAspect="1"/>
          </p:cNvPicPr>
          <p:nvPr/>
        </p:nvPicPr>
        <p:blipFill>
          <a:blip r:embed="rId2"/>
          <a:stretch>
            <a:fillRect/>
          </a:stretch>
        </p:blipFill>
        <p:spPr>
          <a:xfrm>
            <a:off x="8937284" y="1662497"/>
            <a:ext cx="2057971" cy="2057971"/>
          </a:xfrm>
          <a:prstGeom prst="rect">
            <a:avLst/>
          </a:prstGeom>
        </p:spPr>
      </p:pic>
      <p:sp>
        <p:nvSpPr>
          <p:cNvPr id="7" name="CuadroTexto 6">
            <a:extLst>
              <a:ext uri="{FF2B5EF4-FFF2-40B4-BE49-F238E27FC236}">
                <a16:creationId xmlns:a16="http://schemas.microsoft.com/office/drawing/2014/main" id="{5750B741-4DD7-7017-48BD-9CB7DD595BF7}"/>
              </a:ext>
            </a:extLst>
          </p:cNvPr>
          <p:cNvSpPr txBox="1"/>
          <p:nvPr/>
        </p:nvSpPr>
        <p:spPr>
          <a:xfrm>
            <a:off x="4113626" y="4234343"/>
            <a:ext cx="3796967" cy="369332"/>
          </a:xfrm>
          <a:prstGeom prst="rect">
            <a:avLst/>
          </a:prstGeom>
          <a:noFill/>
        </p:spPr>
        <p:txBody>
          <a:bodyPr wrap="square">
            <a:spAutoFit/>
          </a:bodyPr>
          <a:lstStyle/>
          <a:p>
            <a:r>
              <a:rPr lang="es-MX" b="1" i="1" dirty="0">
                <a:solidFill>
                  <a:srgbClr val="000000"/>
                </a:solidFill>
                <a:latin typeface="Arial" panose="020B0604020202020204" pitchFamily="34" charset="0"/>
                <a:ea typeface="Calibri" panose="020F0502020204030204" pitchFamily="34" charset="0"/>
              </a:rPr>
              <a:t>Ejemplo de C</a:t>
            </a:r>
            <a:r>
              <a:rPr lang="es-MX" sz="1800" b="1" i="1" dirty="0">
                <a:solidFill>
                  <a:srgbClr val="000000"/>
                </a:solidFill>
                <a:effectLst/>
                <a:latin typeface="Arial" panose="020B0604020202020204" pitchFamily="34" charset="0"/>
                <a:ea typeface="Calibri" panose="020F0502020204030204" pitchFamily="34" charset="0"/>
              </a:rPr>
              <a:t>orrelación negativa: </a:t>
            </a:r>
            <a:endParaRPr lang="es-MX" b="1" i="1" dirty="0"/>
          </a:p>
        </p:txBody>
      </p:sp>
      <p:sp>
        <p:nvSpPr>
          <p:cNvPr id="8" name="CuadroTexto 7">
            <a:extLst>
              <a:ext uri="{FF2B5EF4-FFF2-40B4-BE49-F238E27FC236}">
                <a16:creationId xmlns:a16="http://schemas.microsoft.com/office/drawing/2014/main" id="{3EC0E265-F009-DA4C-83F2-E8FAEA0DC85A}"/>
              </a:ext>
            </a:extLst>
          </p:cNvPr>
          <p:cNvSpPr txBox="1"/>
          <p:nvPr/>
        </p:nvSpPr>
        <p:spPr>
          <a:xfrm>
            <a:off x="838200" y="5034366"/>
            <a:ext cx="10515600" cy="1200329"/>
          </a:xfrm>
          <a:prstGeom prst="rect">
            <a:avLst/>
          </a:prstGeom>
          <a:noFill/>
        </p:spPr>
        <p:txBody>
          <a:bodyPr wrap="square">
            <a:spAutoFit/>
          </a:bodyPr>
          <a:lstStyle/>
          <a:p>
            <a:pPr lvl="0" algn="just"/>
            <a:r>
              <a:rPr lang="es-MX"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Por ejemplo, el nivel de educación puede correlacionarse negativamente con la tasa de criminalidad cuando un aumento en una variable conduce a una disminución en otra y viceversa. Esto significa que, si de alguna manera se mejora el nivel de educación en un país, esto puede causar una disminución en las tasas de criminalidad. </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350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36C0992-FFF7-6F3D-8D28-092055304F37}"/>
              </a:ext>
            </a:extLst>
          </p:cNvPr>
          <p:cNvSpPr txBox="1"/>
          <p:nvPr/>
        </p:nvSpPr>
        <p:spPr>
          <a:xfrm>
            <a:off x="5070308" y="724923"/>
            <a:ext cx="2051384" cy="369332"/>
          </a:xfrm>
          <a:prstGeom prst="rect">
            <a:avLst/>
          </a:prstGeom>
          <a:noFill/>
        </p:spPr>
        <p:txBody>
          <a:bodyPr wrap="square">
            <a:spAutoFit/>
          </a:bodyPr>
          <a:lstStyle/>
          <a:p>
            <a:r>
              <a:rPr lang="es-MX" sz="1800" b="1" i="1" dirty="0">
                <a:solidFill>
                  <a:srgbClr val="000000"/>
                </a:solidFill>
                <a:effectLst/>
                <a:latin typeface="Arial" panose="020B0604020202020204" pitchFamily="34" charset="0"/>
                <a:ea typeface="Calibri" panose="020F0502020204030204" pitchFamily="34" charset="0"/>
              </a:rPr>
              <a:t>Sin correlación: </a:t>
            </a:r>
            <a:endParaRPr lang="es-MX" b="1" i="1" dirty="0"/>
          </a:p>
        </p:txBody>
      </p:sp>
      <p:sp>
        <p:nvSpPr>
          <p:cNvPr id="5" name="CuadroTexto 4">
            <a:extLst>
              <a:ext uri="{FF2B5EF4-FFF2-40B4-BE49-F238E27FC236}">
                <a16:creationId xmlns:a16="http://schemas.microsoft.com/office/drawing/2014/main" id="{AA1F8E24-2C1C-F6EE-7760-A235E29BB080}"/>
              </a:ext>
            </a:extLst>
          </p:cNvPr>
          <p:cNvSpPr txBox="1"/>
          <p:nvPr/>
        </p:nvSpPr>
        <p:spPr>
          <a:xfrm>
            <a:off x="486275" y="2027002"/>
            <a:ext cx="6635417" cy="923330"/>
          </a:xfrm>
          <a:prstGeom prst="rect">
            <a:avLst/>
          </a:prstGeom>
          <a:noFill/>
        </p:spPr>
        <p:txBody>
          <a:bodyPr wrap="square">
            <a:spAutoFit/>
          </a:bodyPr>
          <a:lstStyle/>
          <a:p>
            <a:pPr algn="just"/>
            <a:r>
              <a:rPr lang="es-MX" sz="1800" dirty="0">
                <a:solidFill>
                  <a:srgbClr val="000000"/>
                </a:solidFill>
                <a:effectLst/>
                <a:latin typeface="Arial" panose="020B0604020202020204" pitchFamily="34" charset="0"/>
                <a:ea typeface="Calibri" panose="020F0502020204030204" pitchFamily="34" charset="0"/>
              </a:rPr>
              <a:t>En este tipo de investigación correlacional, las variables no están correlacionadas. Esto significa que el cambio en una variable no influye en que la otra varíe. </a:t>
            </a:r>
            <a:endParaRPr lang="es-MX" dirty="0"/>
          </a:p>
        </p:txBody>
      </p:sp>
      <p:pic>
        <p:nvPicPr>
          <p:cNvPr id="6" name="Imagen 5">
            <a:extLst>
              <a:ext uri="{FF2B5EF4-FFF2-40B4-BE49-F238E27FC236}">
                <a16:creationId xmlns:a16="http://schemas.microsoft.com/office/drawing/2014/main" id="{A4E632F2-391B-27CC-F6D1-4E0A6BCCC013}"/>
              </a:ext>
            </a:extLst>
          </p:cNvPr>
          <p:cNvPicPr>
            <a:picLocks noChangeAspect="1"/>
          </p:cNvPicPr>
          <p:nvPr/>
        </p:nvPicPr>
        <p:blipFill rotWithShape="1">
          <a:blip r:embed="rId2"/>
          <a:srcRect l="7451" t="11936" r="5826" b="17575"/>
          <a:stretch/>
        </p:blipFill>
        <p:spPr>
          <a:xfrm>
            <a:off x="7723772" y="1384397"/>
            <a:ext cx="3457101" cy="2208540"/>
          </a:xfrm>
          <a:prstGeom prst="rect">
            <a:avLst/>
          </a:prstGeom>
        </p:spPr>
      </p:pic>
      <p:sp>
        <p:nvSpPr>
          <p:cNvPr id="7" name="CuadroTexto 6">
            <a:extLst>
              <a:ext uri="{FF2B5EF4-FFF2-40B4-BE49-F238E27FC236}">
                <a16:creationId xmlns:a16="http://schemas.microsoft.com/office/drawing/2014/main" id="{5DF24117-DF86-37B0-0CF0-008D97639ACA}"/>
              </a:ext>
            </a:extLst>
          </p:cNvPr>
          <p:cNvSpPr txBox="1"/>
          <p:nvPr/>
        </p:nvSpPr>
        <p:spPr>
          <a:xfrm>
            <a:off x="4468225" y="3958099"/>
            <a:ext cx="3255545" cy="369332"/>
          </a:xfrm>
          <a:prstGeom prst="rect">
            <a:avLst/>
          </a:prstGeom>
          <a:noFill/>
        </p:spPr>
        <p:txBody>
          <a:bodyPr wrap="square">
            <a:spAutoFit/>
          </a:bodyPr>
          <a:lstStyle/>
          <a:p>
            <a:r>
              <a:rPr lang="es-MX" b="1" i="1" dirty="0">
                <a:solidFill>
                  <a:srgbClr val="000000"/>
                </a:solidFill>
                <a:latin typeface="Arial" panose="020B0604020202020204" pitchFamily="34" charset="0"/>
                <a:ea typeface="Calibri" panose="020F0502020204030204" pitchFamily="34" charset="0"/>
              </a:rPr>
              <a:t>Ejemplo de s</a:t>
            </a:r>
            <a:r>
              <a:rPr lang="es-MX" sz="1800" b="1" i="1" dirty="0">
                <a:solidFill>
                  <a:srgbClr val="000000"/>
                </a:solidFill>
                <a:effectLst/>
                <a:latin typeface="Arial" panose="020B0604020202020204" pitchFamily="34" charset="0"/>
                <a:ea typeface="Calibri" panose="020F0502020204030204" pitchFamily="34" charset="0"/>
              </a:rPr>
              <a:t>in correlación: </a:t>
            </a:r>
            <a:endParaRPr lang="es-MX" b="1" i="1" dirty="0"/>
          </a:p>
        </p:txBody>
      </p:sp>
      <p:sp>
        <p:nvSpPr>
          <p:cNvPr id="8" name="CuadroTexto 7">
            <a:extLst>
              <a:ext uri="{FF2B5EF4-FFF2-40B4-BE49-F238E27FC236}">
                <a16:creationId xmlns:a16="http://schemas.microsoft.com/office/drawing/2014/main" id="{F93C930D-5F33-BBFC-C20A-120DCC61E56B}"/>
              </a:ext>
            </a:extLst>
          </p:cNvPr>
          <p:cNvSpPr txBox="1"/>
          <p:nvPr/>
        </p:nvSpPr>
        <p:spPr>
          <a:xfrm>
            <a:off x="486275" y="4692593"/>
            <a:ext cx="11219447" cy="923330"/>
          </a:xfrm>
          <a:prstGeom prst="rect">
            <a:avLst/>
          </a:prstGeom>
          <a:noFill/>
        </p:spPr>
        <p:txBody>
          <a:bodyPr wrap="square">
            <a:spAutoFit/>
          </a:bodyPr>
          <a:lstStyle/>
          <a:p>
            <a:pPr lvl="0"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Por ejemplo, ser millonario y la felicidad no es algo que esté correlacionado. Esto significa que el aumento en el dinero de una persona no necesariamente corresponde a su felicidad.</a:t>
            </a:r>
            <a:r>
              <a:rPr lang="es-MX" sz="1600" dirty="0">
                <a:latin typeface="Calibri" panose="020F0502020204030204" pitchFamily="34" charset="0"/>
                <a:ea typeface="Calibri" panose="020F0502020204030204" pitchFamily="34" charset="0"/>
                <a:cs typeface="Times New Roman" panose="02020603050405020304" pitchFamily="18" charset="0"/>
              </a:rPr>
              <a:t> </a:t>
            </a:r>
            <a:r>
              <a:rPr lang="es-MX" sz="1800" dirty="0">
                <a:solidFill>
                  <a:srgbClr val="000000"/>
                </a:solidFill>
                <a:effectLst/>
                <a:latin typeface="Arial" panose="020B0604020202020204" pitchFamily="34" charset="0"/>
                <a:ea typeface="Calibri" panose="020F0502020204030204" pitchFamily="34" charset="0"/>
              </a:rPr>
              <a:t>No existe relación entre las variables. </a:t>
            </a:r>
            <a:endParaRPr lang="es-MX" dirty="0"/>
          </a:p>
        </p:txBody>
      </p:sp>
    </p:spTree>
    <p:extLst>
      <p:ext uri="{BB962C8B-B14F-4D97-AF65-F5344CB8AC3E}">
        <p14:creationId xmlns:p14="http://schemas.microsoft.com/office/powerpoint/2010/main" val="425793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15C2EAC-330C-A79D-02E4-6F3B1DD6DFE6}"/>
              </a:ext>
            </a:extLst>
          </p:cNvPr>
          <p:cNvSpPr txBox="1">
            <a:spLocks noGrp="1"/>
          </p:cNvSpPr>
          <p:nvPr>
            <p:ph type="title"/>
          </p:nvPr>
        </p:nvSpPr>
        <p:spPr>
          <a:xfrm>
            <a:off x="996950" y="300038"/>
            <a:ext cx="8186738" cy="1143000"/>
          </a:xfrm>
          <a:prstGeom prst="rect">
            <a:avLst/>
          </a:prstGeom>
          <a:noFill/>
        </p:spPr>
        <p:txBody>
          <a:bodyPr wrap="square">
            <a:spAutoFit/>
          </a:bodyPr>
          <a:lstStyle/>
          <a:p>
            <a:pPr algn="just">
              <a:lnSpc>
                <a:spcPct val="150000"/>
              </a:lnSpc>
              <a:spcAft>
                <a:spcPts val="800"/>
              </a:spcAft>
            </a:pPr>
            <a:r>
              <a:rPr lang="es-MX" sz="1800" b="1" i="1" dirty="0">
                <a:effectLst/>
                <a:latin typeface="Arial" panose="020B0604020202020204" pitchFamily="34" charset="0"/>
                <a:ea typeface="Calibri" panose="020F0502020204030204" pitchFamily="34" charset="0"/>
                <a:cs typeface="Times New Roman" panose="02020603050405020304" pitchFamily="18" charset="0"/>
              </a:rPr>
              <a:t>¿POR QUÉ REALIZAR UNA INVESTIGACIÓN CORRELACIONAL?</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E622D15F-F16B-9BBD-561E-449960AFDB56}"/>
              </a:ext>
            </a:extLst>
          </p:cNvPr>
          <p:cNvSpPr txBox="1"/>
          <p:nvPr/>
        </p:nvSpPr>
        <p:spPr>
          <a:xfrm>
            <a:off x="850232" y="1677454"/>
            <a:ext cx="8755162" cy="1709571"/>
          </a:xfrm>
          <a:prstGeom prst="rect">
            <a:avLst/>
          </a:prstGeom>
          <a:noFill/>
        </p:spPr>
        <p:txBody>
          <a:bodyPr wrap="square">
            <a:spAutoFit/>
          </a:bodyPr>
          <a:lstStyle/>
          <a:p>
            <a:pPr lvl="0" algn="just">
              <a:lnSpc>
                <a:spcPct val="150000"/>
              </a:lnSpc>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En primer lugar, permite conocer algo tan importante como la correlación entre dos o más variables. Es decir, nos indica cómo varia una variable cuando modificamos la otra. De esta forma, se descarta el posible efecto aleatorio y se evita una posible manipulación accidental.</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CCADA278-92A7-7944-04FA-32FD7F5A9577}"/>
              </a:ext>
            </a:extLst>
          </p:cNvPr>
          <p:cNvPicPr>
            <a:picLocks noChangeAspect="1"/>
          </p:cNvPicPr>
          <p:nvPr/>
        </p:nvPicPr>
        <p:blipFill>
          <a:blip r:embed="rId2"/>
          <a:stretch>
            <a:fillRect/>
          </a:stretch>
        </p:blipFill>
        <p:spPr>
          <a:xfrm>
            <a:off x="3952875" y="3886475"/>
            <a:ext cx="3576865" cy="2428875"/>
          </a:xfrm>
          <a:prstGeom prst="rect">
            <a:avLst/>
          </a:prstGeom>
        </p:spPr>
      </p:pic>
    </p:spTree>
    <p:extLst>
      <p:ext uri="{BB962C8B-B14F-4D97-AF65-F5344CB8AC3E}">
        <p14:creationId xmlns:p14="http://schemas.microsoft.com/office/powerpoint/2010/main" val="3798339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8509F16-744E-FFF9-BABF-4C8262F8F549}"/>
              </a:ext>
            </a:extLst>
          </p:cNvPr>
          <p:cNvSpPr txBox="1"/>
          <p:nvPr/>
        </p:nvSpPr>
        <p:spPr>
          <a:xfrm>
            <a:off x="1581927" y="1477268"/>
            <a:ext cx="6629999" cy="1200329"/>
          </a:xfrm>
          <a:prstGeom prst="rect">
            <a:avLst/>
          </a:prstGeom>
          <a:noFill/>
        </p:spPr>
        <p:txBody>
          <a:bodyPr wrap="square">
            <a:spAutoFit/>
          </a:bodyPr>
          <a:lstStyle/>
          <a:p>
            <a:pPr lvl="0"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Suele ser el punto de partida en los modelos de regresión. Una vez sabemos el grado de variación y la dirección de las variables comparadas, podemos generar un modelo explicativo.</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170" name="Picture 2" descr="punto-de-partida - Ondula">
            <a:extLst>
              <a:ext uri="{FF2B5EF4-FFF2-40B4-BE49-F238E27FC236}">
                <a16:creationId xmlns:a16="http://schemas.microsoft.com/office/drawing/2014/main" id="{1BE2DB4F-1C06-FF9D-07B4-8A46231E0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947" y="1139273"/>
            <a:ext cx="2192137" cy="18763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 De Escudo De Diseño PNG , Acceso, Icono De Acceso, Permitir PNG y  Vector para Descargar Gratis | Pngtree">
            <a:extLst>
              <a:ext uri="{FF2B5EF4-FFF2-40B4-BE49-F238E27FC236}">
                <a16:creationId xmlns:a16="http://schemas.microsoft.com/office/drawing/2014/main" id="{015F2A5E-888C-0828-8015-15D1DDCAD8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7979" y="3571265"/>
            <a:ext cx="2147462" cy="214746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4AD35699-3973-C970-DDAE-C04BBC3A007F}"/>
              </a:ext>
            </a:extLst>
          </p:cNvPr>
          <p:cNvSpPr txBox="1"/>
          <p:nvPr/>
        </p:nvSpPr>
        <p:spPr>
          <a:xfrm>
            <a:off x="3894663" y="4172592"/>
            <a:ext cx="7542661" cy="1200329"/>
          </a:xfrm>
          <a:prstGeom prst="rect">
            <a:avLst/>
          </a:prstGeom>
          <a:noFill/>
        </p:spPr>
        <p:txBody>
          <a:bodyPr wrap="square">
            <a:spAutoFit/>
          </a:bodyPr>
          <a:lstStyle/>
          <a:p>
            <a:pPr lvl="0"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Uno de los mayores inconvenientes es que no permite establecer una relación causa-efecto. Para conocer estas relaciones habría que llevar a cabo otras técnicas estadísticas y, sobre todo, habría que realizar una revisión de la literatura existente.</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2209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asos para la investigación correlacional">
            <a:extLst>
              <a:ext uri="{FF2B5EF4-FFF2-40B4-BE49-F238E27FC236}">
                <a16:creationId xmlns:a16="http://schemas.microsoft.com/office/drawing/2014/main" id="{E075D577-9F7D-A913-E6D5-F9B97369F191}"/>
              </a:ext>
            </a:extLst>
          </p:cNvPr>
          <p:cNvPicPr>
            <a:picLocks noChangeAspect="1"/>
          </p:cNvPicPr>
          <p:nvPr/>
        </p:nvPicPr>
        <p:blipFill rotWithShape="1">
          <a:blip r:embed="rId2">
            <a:extLst>
              <a:ext uri="{28A0092B-C50C-407E-A947-70E740481C1C}">
                <a14:useLocalDpi xmlns:a14="http://schemas.microsoft.com/office/drawing/2010/main" val="0"/>
              </a:ext>
            </a:extLst>
          </a:blip>
          <a:srcRect l="5367" t="4431" r="5167" b="10649"/>
          <a:stretch/>
        </p:blipFill>
        <p:spPr bwMode="auto">
          <a:xfrm>
            <a:off x="1277362" y="966462"/>
            <a:ext cx="9637275" cy="49250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1571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6AE7F3F-3014-2B6B-28AC-D9B4A80BD77A}"/>
              </a:ext>
            </a:extLst>
          </p:cNvPr>
          <p:cNvSpPr txBox="1">
            <a:spLocks noGrp="1"/>
          </p:cNvSpPr>
          <p:nvPr>
            <p:ph type="title"/>
          </p:nvPr>
        </p:nvSpPr>
        <p:spPr>
          <a:xfrm>
            <a:off x="996950" y="300038"/>
            <a:ext cx="8186738" cy="1143000"/>
          </a:xfrm>
          <a:prstGeom prst="rect">
            <a:avLst/>
          </a:prstGeom>
          <a:noFill/>
        </p:spPr>
        <p:txBody>
          <a:bodyPr wrap="square">
            <a:spAutoFit/>
          </a:bodyPr>
          <a:lstStyle/>
          <a:p>
            <a:pPr algn="just">
              <a:lnSpc>
                <a:spcPct val="150000"/>
              </a:lnSpc>
              <a:spcAft>
                <a:spcPts val="800"/>
              </a:spcAft>
            </a:pPr>
            <a:r>
              <a:rPr lang="es-MX" sz="1800" b="1" i="1" dirty="0">
                <a:effectLst/>
                <a:latin typeface="Arial" panose="020B0604020202020204" pitchFamily="34" charset="0"/>
                <a:ea typeface="Calibri" panose="020F0502020204030204" pitchFamily="34" charset="0"/>
                <a:cs typeface="Times New Roman" panose="02020603050405020304" pitchFamily="18" charset="0"/>
              </a:rPr>
              <a:t>TÉCNICAS Y MÉTODOS PARA LA INVESTIGACIÓN DOCUMENTAL</a:t>
            </a:r>
            <a:endParaRPr lang="es-MX" sz="16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como hacer una investigación correlacional">
            <a:extLst>
              <a:ext uri="{FF2B5EF4-FFF2-40B4-BE49-F238E27FC236}">
                <a16:creationId xmlns:a16="http://schemas.microsoft.com/office/drawing/2014/main" id="{C99AD657-C4DF-0D31-BD01-D88878704AD8}"/>
              </a:ext>
            </a:extLst>
          </p:cNvPr>
          <p:cNvPicPr>
            <a:picLocks noChangeAspect="1"/>
          </p:cNvPicPr>
          <p:nvPr/>
        </p:nvPicPr>
        <p:blipFill rotWithShape="1">
          <a:blip r:embed="rId2">
            <a:extLst>
              <a:ext uri="{28A0092B-C50C-407E-A947-70E740481C1C}">
                <a14:useLocalDpi xmlns:a14="http://schemas.microsoft.com/office/drawing/2010/main" val="0"/>
              </a:ext>
            </a:extLst>
          </a:blip>
          <a:srcRect l="3178" t="10051" r="2419" b="6172"/>
          <a:stretch/>
        </p:blipFill>
        <p:spPr bwMode="auto">
          <a:xfrm>
            <a:off x="913060" y="2412303"/>
            <a:ext cx="8759008" cy="36078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6198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40F8A-5E82-37DE-D7F1-28F5D3F4B48B}"/>
              </a:ext>
            </a:extLst>
          </p:cNvPr>
          <p:cNvSpPr>
            <a:spLocks noGrp="1"/>
          </p:cNvSpPr>
          <p:nvPr>
            <p:ph type="title"/>
          </p:nvPr>
        </p:nvSpPr>
        <p:spPr/>
        <p:txBody>
          <a:bodyPr/>
          <a:lstStyle/>
          <a:p>
            <a:r>
              <a:rPr lang="en-US" sz="2800" b="1" dirty="0"/>
              <a:t>1.-Observacion </a:t>
            </a:r>
            <a:r>
              <a:rPr lang="en-US" sz="2800" b="1" dirty="0" err="1"/>
              <a:t>naturalista</a:t>
            </a:r>
            <a:r>
              <a:rPr lang="en-US" sz="2800" b="1" dirty="0"/>
              <a:t> </a:t>
            </a:r>
            <a:endParaRPr lang="es-MX" sz="2800" b="1" dirty="0"/>
          </a:p>
        </p:txBody>
      </p:sp>
      <p:sp>
        <p:nvSpPr>
          <p:cNvPr id="4" name="CuadroTexto 3">
            <a:extLst>
              <a:ext uri="{FF2B5EF4-FFF2-40B4-BE49-F238E27FC236}">
                <a16:creationId xmlns:a16="http://schemas.microsoft.com/office/drawing/2014/main" id="{841EE3C7-B2C1-7DD5-CFB2-197200052A4C}"/>
              </a:ext>
            </a:extLst>
          </p:cNvPr>
          <p:cNvSpPr txBox="1"/>
          <p:nvPr/>
        </p:nvSpPr>
        <p:spPr>
          <a:xfrm>
            <a:off x="745582" y="2337890"/>
            <a:ext cx="5100852" cy="923330"/>
          </a:xfrm>
          <a:prstGeom prst="rect">
            <a:avLst/>
          </a:prstGeom>
          <a:noFill/>
        </p:spPr>
        <p:txBody>
          <a:bodyPr wrap="square">
            <a:spAutoFit/>
          </a:bodyPr>
          <a:lstStyle/>
          <a:p>
            <a:pPr algn="just">
              <a:spcAft>
                <a:spcPts val="800"/>
              </a:spcAft>
            </a:pPr>
            <a:r>
              <a:rPr lang="es-MX" sz="1800" dirty="0">
                <a:effectLst/>
                <a:latin typeface="Arial" panose="020B0604020202020204" pitchFamily="34" charset="0"/>
                <a:ea typeface="Calibri" panose="020F0502020204030204" pitchFamily="34" charset="0"/>
                <a:cs typeface="Times New Roman" panose="02020603050405020304" pitchFamily="18" charset="0"/>
              </a:rPr>
              <a:t>E</a:t>
            </a: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 investigador observa y registra las variables dentro de un ambiente natural, sin interferir en el decurso de las mismas.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D9E2BCC5-4453-B3C2-597D-4A7EAD709297}"/>
              </a:ext>
            </a:extLst>
          </p:cNvPr>
          <p:cNvSpPr txBox="1"/>
          <p:nvPr/>
        </p:nvSpPr>
        <p:spPr>
          <a:xfrm>
            <a:off x="567308" y="4640817"/>
            <a:ext cx="8878696" cy="1477328"/>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Este método a menudo implica registrar, contar, describir y clasificar acciones y eventos. La observación naturalista puede incluir elementos tanto cualitativos como cuantitativos, pero para encontrar la correlación, se enfoca en datos que pueden analizarse cuantitativamente (por ejemplo, frecuencias, duraciones, escalas y cantidades).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2" descr="Notas de Campo como herramientas que definen, enriquecen y transforman la  Investigación y la acción">
            <a:extLst>
              <a:ext uri="{FF2B5EF4-FFF2-40B4-BE49-F238E27FC236}">
                <a16:creationId xmlns:a16="http://schemas.microsoft.com/office/drawing/2014/main" id="{2EF4157F-8788-8C5D-220C-8934D42F5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306" y="1698100"/>
            <a:ext cx="4036254" cy="268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06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A9441-97F0-2D56-CF64-446C9BBEEBB9}"/>
              </a:ext>
            </a:extLst>
          </p:cNvPr>
          <p:cNvSpPr>
            <a:spLocks noGrp="1"/>
          </p:cNvSpPr>
          <p:nvPr>
            <p:ph type="ctrTitle"/>
          </p:nvPr>
        </p:nvSpPr>
        <p:spPr/>
        <p:txBody>
          <a:bodyPr/>
          <a:lstStyle/>
          <a:p>
            <a:r>
              <a:rPr lang="es-MX" dirty="0"/>
              <a:t>Estudio descriptivo en una investigación documental</a:t>
            </a:r>
          </a:p>
        </p:txBody>
      </p:sp>
      <p:pic>
        <p:nvPicPr>
          <p:cNvPr id="5122" name="Picture 2" descr="Estudio descriptivo: qué es, características, tipos, ejemplos">
            <a:extLst>
              <a:ext uri="{FF2B5EF4-FFF2-40B4-BE49-F238E27FC236}">
                <a16:creationId xmlns:a16="http://schemas.microsoft.com/office/drawing/2014/main" id="{83154809-B4FE-01B9-8A48-1D6D3E78B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76" y="1619250"/>
            <a:ext cx="3734534" cy="266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519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DD108-6CD3-14D1-81DA-4348972B4493}"/>
              </a:ext>
            </a:extLst>
          </p:cNvPr>
          <p:cNvSpPr>
            <a:spLocks noGrp="1"/>
          </p:cNvSpPr>
          <p:nvPr>
            <p:ph type="title"/>
          </p:nvPr>
        </p:nvSpPr>
        <p:spPr/>
        <p:txBody>
          <a:bodyPr/>
          <a:lstStyle/>
          <a:p>
            <a:r>
              <a:rPr lang="en-US" sz="2400" b="1" dirty="0"/>
              <a:t>2.-Aplicación de </a:t>
            </a:r>
            <a:r>
              <a:rPr lang="en-US" sz="2400" b="1" dirty="0" err="1"/>
              <a:t>encuestas</a:t>
            </a:r>
            <a:r>
              <a:rPr lang="en-US" sz="2400" b="1" dirty="0"/>
              <a:t> y </a:t>
            </a:r>
            <a:r>
              <a:rPr lang="en-US" sz="2400" b="1" dirty="0" err="1"/>
              <a:t>cuestionarios</a:t>
            </a:r>
            <a:r>
              <a:rPr lang="en-US" sz="2400" b="1" dirty="0"/>
              <a:t> </a:t>
            </a:r>
            <a:endParaRPr lang="es-MX" sz="2400" b="1" dirty="0"/>
          </a:p>
        </p:txBody>
      </p:sp>
      <p:sp>
        <p:nvSpPr>
          <p:cNvPr id="3" name="CuadroTexto 2">
            <a:extLst>
              <a:ext uri="{FF2B5EF4-FFF2-40B4-BE49-F238E27FC236}">
                <a16:creationId xmlns:a16="http://schemas.microsoft.com/office/drawing/2014/main" id="{8F9BEFD1-8C50-4262-3AC8-F1537F955DBF}"/>
              </a:ext>
            </a:extLst>
          </p:cNvPr>
          <p:cNvSpPr txBox="1"/>
          <p:nvPr/>
        </p:nvSpPr>
        <p:spPr>
          <a:xfrm>
            <a:off x="461103" y="2606451"/>
            <a:ext cx="5551897" cy="923330"/>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En este método, una muestra aleatoria de participantes completa una encuesta o cuestionario que se relaciona con las variables de interés.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2" descr="Cómo redactar una encuesta más eficiente para tu estudio de usuarios - Blog  IDA Chile | Estrategia para el éxito de tu negocio">
            <a:extLst>
              <a:ext uri="{FF2B5EF4-FFF2-40B4-BE49-F238E27FC236}">
                <a16:creationId xmlns:a16="http://schemas.microsoft.com/office/drawing/2014/main" id="{0DB5282E-54FB-2850-7EF3-F74D0948C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277" y="1936821"/>
            <a:ext cx="3355178" cy="245659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93D0ECC-FDF6-BCAC-0D39-99CABFF12BF0}"/>
              </a:ext>
            </a:extLst>
          </p:cNvPr>
          <p:cNvSpPr txBox="1"/>
          <p:nvPr/>
        </p:nvSpPr>
        <p:spPr>
          <a:xfrm>
            <a:off x="461103" y="4921179"/>
            <a:ext cx="9303682" cy="1200329"/>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Las respuestas pueden no siempre ser honestas o precisas. Utilizar encuestas dentro de la investigación correlacional suele ser altamente conveniente, sin embargo, si los participantes no son honestos al respecto, pueden alterar los resultados finales de la investigación de muchas formas.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136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0228BD-E933-3DED-5226-4B08A8EA20CE}"/>
              </a:ext>
            </a:extLst>
          </p:cNvPr>
          <p:cNvSpPr>
            <a:spLocks noGrp="1"/>
          </p:cNvSpPr>
          <p:nvPr>
            <p:ph type="title"/>
          </p:nvPr>
        </p:nvSpPr>
        <p:spPr/>
        <p:txBody>
          <a:bodyPr/>
          <a:lstStyle/>
          <a:p>
            <a:r>
              <a:rPr lang="en-US" sz="2400" b="1" dirty="0"/>
              <a:t>3.- </a:t>
            </a:r>
            <a:r>
              <a:rPr lang="en-US" sz="2400" b="1" dirty="0" err="1"/>
              <a:t>Investigación</a:t>
            </a:r>
            <a:r>
              <a:rPr lang="en-US" sz="2400" b="1" dirty="0"/>
              <a:t> Documental</a:t>
            </a:r>
            <a:endParaRPr lang="es-MX" sz="2400" b="1" dirty="0"/>
          </a:p>
        </p:txBody>
      </p:sp>
      <p:sp>
        <p:nvSpPr>
          <p:cNvPr id="3" name="CuadroTexto 2">
            <a:extLst>
              <a:ext uri="{FF2B5EF4-FFF2-40B4-BE49-F238E27FC236}">
                <a16:creationId xmlns:a16="http://schemas.microsoft.com/office/drawing/2014/main" id="{B55521DC-16D6-14A0-49A1-D32D39372FE6}"/>
              </a:ext>
            </a:extLst>
          </p:cNvPr>
          <p:cNvSpPr txBox="1"/>
          <p:nvPr/>
        </p:nvSpPr>
        <p:spPr>
          <a:xfrm>
            <a:off x="901623" y="2065929"/>
            <a:ext cx="6166513" cy="1477328"/>
          </a:xfrm>
          <a:prstGeom prst="rect">
            <a:avLst/>
          </a:prstGeom>
          <a:noFill/>
        </p:spPr>
        <p:txBody>
          <a:bodyPr wrap="square">
            <a:spAutoFit/>
          </a:bodyPr>
          <a:lstStyle/>
          <a:p>
            <a:pPr algn="just">
              <a:spcAft>
                <a:spcPts val="800"/>
              </a:spcAft>
            </a:pPr>
            <a:r>
              <a:rPr lang="es-MX" dirty="0">
                <a:solidFill>
                  <a:srgbClr val="000000"/>
                </a:solidFill>
                <a:latin typeface="Arial" panose="020B0604020202020204" pitchFamily="34" charset="0"/>
                <a:ea typeface="Calibri" panose="020F0502020204030204" pitchFamily="34" charset="0"/>
                <a:cs typeface="Times New Roman" panose="02020603050405020304" pitchFamily="18" charset="0"/>
              </a:rPr>
              <a:t>C</a:t>
            </a: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onsiste en analizar datos recolectados previamente por otros investigadores. En lugar de recopilar datos originales, también puede utilizar datos que ya se han recopilado para un propósito diferente, como registros oficiales, encuestas o estudios anteriores.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2" descr="Factores para tomar en cuenta al analizar a tu competencia - Agencia  Creativa | Agencia Digital">
            <a:extLst>
              <a:ext uri="{FF2B5EF4-FFF2-40B4-BE49-F238E27FC236}">
                <a16:creationId xmlns:a16="http://schemas.microsoft.com/office/drawing/2014/main" id="{4196924C-9496-029D-D754-E64BE6846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977" y="1761705"/>
            <a:ext cx="3273189" cy="245489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91B1715-93CB-EA00-C3B3-364772968F00}"/>
              </a:ext>
            </a:extLst>
          </p:cNvPr>
          <p:cNvSpPr txBox="1"/>
          <p:nvPr/>
        </p:nvSpPr>
        <p:spPr>
          <a:xfrm>
            <a:off x="901623" y="4685048"/>
            <a:ext cx="8695383" cy="1200329"/>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Dentro de este tipo de investigación, los investigadores no tienen control sobre el tipo de información que ha sido registrada.</a:t>
            </a:r>
            <a:r>
              <a:rPr lang="es-MX" sz="1600" dirty="0">
                <a:latin typeface="Calibri" panose="020F0502020204030204" pitchFamily="34" charset="0"/>
                <a:ea typeface="Calibri" panose="020F0502020204030204" pitchFamily="34" charset="0"/>
                <a:cs typeface="Times New Roman" panose="02020603050405020304" pitchFamily="18" charset="0"/>
              </a:rPr>
              <a:t> </a:t>
            </a: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Permite el acceso a grandes cantidades de datos para observar cambios en el tiempo o el espacio. Los datos pueden ser poco confiables o incompletos.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570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D2A31A1-9769-5195-591F-B1AF686F0431}"/>
              </a:ext>
            </a:extLst>
          </p:cNvPr>
          <p:cNvSpPr txBox="1">
            <a:spLocks noGrp="1"/>
          </p:cNvSpPr>
          <p:nvPr>
            <p:ph type="title"/>
          </p:nvPr>
        </p:nvSpPr>
        <p:spPr>
          <a:xfrm>
            <a:off x="996950" y="300038"/>
            <a:ext cx="8186738" cy="1143000"/>
          </a:xfrm>
          <a:prstGeom prst="rect">
            <a:avLst/>
          </a:prstGeom>
          <a:noFill/>
        </p:spPr>
        <p:txBody>
          <a:bodyPr wrap="square">
            <a:spAutoFit/>
          </a:bodyPr>
          <a:lstStyle/>
          <a:p>
            <a:pPr algn="ctr">
              <a:lnSpc>
                <a:spcPct val="150000"/>
              </a:lnSpc>
              <a:spcAft>
                <a:spcPts val="800"/>
              </a:spcAft>
            </a:pPr>
            <a:r>
              <a:rPr lang="es-MX" sz="2000" b="1" i="1" dirty="0">
                <a:effectLst/>
                <a:latin typeface="Arial" panose="020B0604020202020204" pitchFamily="34" charset="0"/>
                <a:ea typeface="Calibri" panose="020F0502020204030204" pitchFamily="34" charset="0"/>
                <a:cs typeface="Times New Roman" panose="02020603050405020304" pitchFamily="18" charset="0"/>
              </a:rPr>
              <a:t>LIMITACIÓN DE LOS ESTUDIOS CORRELACIONALES: establecimiento de relaciones causa - efecto.</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E9B4143B-67AC-5A1E-0659-B2AEBD05C478}"/>
              </a:ext>
            </a:extLst>
          </p:cNvPr>
          <p:cNvSpPr txBox="1"/>
          <p:nvPr/>
        </p:nvSpPr>
        <p:spPr>
          <a:xfrm>
            <a:off x="1287563" y="3004765"/>
            <a:ext cx="4035188" cy="1477328"/>
          </a:xfrm>
          <a:prstGeom prst="rect">
            <a:avLst/>
          </a:prstGeom>
          <a:noFill/>
        </p:spPr>
        <p:txBody>
          <a:bodyPr wrap="square">
            <a:spAutoFit/>
          </a:bodyPr>
          <a:lstStyle/>
          <a:p>
            <a:pPr algn="just"/>
            <a:r>
              <a:rPr lang="es-MX" sz="1800" dirty="0">
                <a:solidFill>
                  <a:srgbClr val="000000"/>
                </a:solidFill>
                <a:effectLst/>
                <a:latin typeface="Arial" panose="020B0604020202020204" pitchFamily="34" charset="0"/>
                <a:ea typeface="Calibri" panose="020F0502020204030204" pitchFamily="34" charset="0"/>
              </a:rPr>
              <a:t>La principal limitación de los estudios correlacionales es que los resultados no indican si existe una relación causa - efecto entre las variables consideradas. </a:t>
            </a:r>
            <a:endParaRPr lang="es-MX" dirty="0"/>
          </a:p>
        </p:txBody>
      </p:sp>
      <p:pic>
        <p:nvPicPr>
          <p:cNvPr id="5" name="Picture 2" descr="Límites, limitaciones o marcos comerciales que impiden el progreso del  concepto de trabajo. 2120305 Vector en Vecteezy">
            <a:extLst>
              <a:ext uri="{FF2B5EF4-FFF2-40B4-BE49-F238E27FC236}">
                <a16:creationId xmlns:a16="http://schemas.microsoft.com/office/drawing/2014/main" id="{87E3D469-347E-BBA2-4813-23392F1DE4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5" t="16038" r="19102" b="7705"/>
          <a:stretch/>
        </p:blipFill>
        <p:spPr bwMode="auto">
          <a:xfrm>
            <a:off x="7383564" y="2433808"/>
            <a:ext cx="3411941" cy="261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670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825B66F-A025-C843-D856-B0770D4D71CB}"/>
              </a:ext>
            </a:extLst>
          </p:cNvPr>
          <p:cNvSpPr txBox="1"/>
          <p:nvPr/>
        </p:nvSpPr>
        <p:spPr>
          <a:xfrm>
            <a:off x="677839" y="1899671"/>
            <a:ext cx="10836322" cy="3058658"/>
          </a:xfrm>
          <a:prstGeom prst="rect">
            <a:avLst/>
          </a:prstGeom>
          <a:noFill/>
        </p:spPr>
        <p:txBody>
          <a:bodyPr wrap="square">
            <a:spAutoFit/>
          </a:bodyPr>
          <a:lstStyle/>
          <a:p>
            <a:pPr marL="285750" indent="-285750">
              <a:lnSpc>
                <a:spcPct val="150000"/>
              </a:lnSpc>
              <a:spcAft>
                <a:spcPts val="800"/>
              </a:spcAft>
              <a:buFont typeface="Arial" panose="020B0604020202020204" pitchFamily="34" charset="0"/>
              <a:buChar char="•"/>
            </a:pPr>
            <a:r>
              <a:rPr lang="es-MX" sz="1800" b="1" i="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Problema de la direccionalidad. </a:t>
            </a: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Se refiere a la imposibilidad para demostrar que variable ocurre en primer lugar (cuál fue la causa) y cuál ocurre en segundo lugar (el efecto). En el estudio correlacional las variables son simplemente observadas y la investigación no permite establecer dicha direccionalidad.</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s-MX" sz="1800" b="1" i="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Problema de la tercera variable. </a:t>
            </a: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Al no crear y controlar las variables como ocurre en el experimento, los científicos o investigadores no pueden saber si alguna variable no observada o no considerada está relacionada a cada una de las otras variables y es el actual agente causal.</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564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FE1554E-DCBF-D55A-B64C-DCE4A95596E7}"/>
              </a:ext>
            </a:extLst>
          </p:cNvPr>
          <p:cNvSpPr txBox="1"/>
          <p:nvPr/>
        </p:nvSpPr>
        <p:spPr>
          <a:xfrm>
            <a:off x="1637639" y="606424"/>
            <a:ext cx="6093724" cy="463075"/>
          </a:xfrm>
          <a:prstGeom prst="rect">
            <a:avLst/>
          </a:prstGeom>
          <a:noFill/>
        </p:spPr>
        <p:txBody>
          <a:bodyPr wrap="square">
            <a:spAutoFit/>
          </a:bodyPr>
          <a:lstStyle/>
          <a:p>
            <a:pPr algn="just">
              <a:lnSpc>
                <a:spcPct val="150000"/>
              </a:lnSpc>
              <a:spcAft>
                <a:spcPts val="800"/>
              </a:spcAft>
            </a:pPr>
            <a:r>
              <a:rPr lang="es-MX" sz="1800" b="1" i="1" dirty="0">
                <a:effectLst/>
                <a:latin typeface="Arial" panose="020B0604020202020204" pitchFamily="34" charset="0"/>
                <a:ea typeface="Calibri" panose="020F0502020204030204" pitchFamily="34" charset="0"/>
                <a:cs typeface="Times New Roman" panose="02020603050405020304" pitchFamily="18" charset="0"/>
              </a:rPr>
              <a:t>EJEMPLO DE INVESTIGACIÓN </a:t>
            </a:r>
            <a:r>
              <a:rPr lang="es-MX" sz="1800" b="1" dirty="0">
                <a:effectLst/>
                <a:latin typeface="Arial" panose="020B0604020202020204" pitchFamily="34" charset="0"/>
                <a:ea typeface="Calibri" panose="020F0502020204030204" pitchFamily="34" charset="0"/>
                <a:cs typeface="Times New Roman" panose="02020603050405020304" pitchFamily="18" charset="0"/>
              </a:rPr>
              <a:t>CORRELACIONAL</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362" name="Picture 2" descr="Animated gif about gif in Bangtan➰ by saj on We Heart It">
            <a:extLst>
              <a:ext uri="{FF2B5EF4-FFF2-40B4-BE49-F238E27FC236}">
                <a16:creationId xmlns:a16="http://schemas.microsoft.com/office/drawing/2014/main" id="{DB721FA7-D678-2C30-9967-98A21A2B6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998" y="1654577"/>
            <a:ext cx="9354004" cy="405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209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479418C-FC1E-45DB-9E03-F8598F1906DE}"/>
              </a:ext>
            </a:extLst>
          </p:cNvPr>
          <p:cNvPicPr>
            <a:picLocks noChangeAspect="1"/>
          </p:cNvPicPr>
          <p:nvPr/>
        </p:nvPicPr>
        <p:blipFill rotWithShape="1">
          <a:blip r:embed="rId2"/>
          <a:srcRect t="17239" r="630" b="33009"/>
          <a:stretch/>
        </p:blipFill>
        <p:spPr bwMode="auto">
          <a:xfrm>
            <a:off x="2404099" y="120620"/>
            <a:ext cx="7426878" cy="2090316"/>
          </a:xfrm>
          <a:prstGeom prst="rect">
            <a:avLst/>
          </a:prstGeom>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627A000E-ED87-A7C6-D198-463CF8DAA310}"/>
              </a:ext>
            </a:extLst>
          </p:cNvPr>
          <p:cNvPicPr>
            <a:picLocks noChangeAspect="1"/>
          </p:cNvPicPr>
          <p:nvPr/>
        </p:nvPicPr>
        <p:blipFill rotWithShape="1">
          <a:blip r:embed="rId3"/>
          <a:srcRect t="17524" r="654" b="33022"/>
          <a:stretch/>
        </p:blipFill>
        <p:spPr bwMode="auto">
          <a:xfrm>
            <a:off x="2361023" y="2383842"/>
            <a:ext cx="7469954" cy="2090315"/>
          </a:xfrm>
          <a:prstGeom prst="rect">
            <a:avLst/>
          </a:prstGeom>
          <a:ln>
            <a:noFill/>
          </a:ln>
          <a:extLst>
            <a:ext uri="{53640926-AAD7-44D8-BBD7-CCE9431645EC}">
              <a14:shadowObscured xmlns:a14="http://schemas.microsoft.com/office/drawing/2010/main"/>
            </a:ext>
          </a:extLst>
        </p:spPr>
      </p:pic>
      <p:pic>
        <p:nvPicPr>
          <p:cNvPr id="4" name="Imagen 3">
            <a:extLst>
              <a:ext uri="{FF2B5EF4-FFF2-40B4-BE49-F238E27FC236}">
                <a16:creationId xmlns:a16="http://schemas.microsoft.com/office/drawing/2014/main" id="{9B76F7CE-62DF-3B6C-8D68-92ACC3721856}"/>
              </a:ext>
            </a:extLst>
          </p:cNvPr>
          <p:cNvPicPr>
            <a:picLocks noChangeAspect="1"/>
          </p:cNvPicPr>
          <p:nvPr/>
        </p:nvPicPr>
        <p:blipFill rotWithShape="1">
          <a:blip r:embed="rId4"/>
          <a:srcRect t="18096" r="317" b="32998"/>
          <a:stretch/>
        </p:blipFill>
        <p:spPr bwMode="auto">
          <a:xfrm>
            <a:off x="2361023" y="4635183"/>
            <a:ext cx="7469954" cy="206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4193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A9441-97F0-2D56-CF64-446C9BBEEBB9}"/>
              </a:ext>
            </a:extLst>
          </p:cNvPr>
          <p:cNvSpPr>
            <a:spLocks noGrp="1"/>
          </p:cNvSpPr>
          <p:nvPr>
            <p:ph type="ctrTitle"/>
          </p:nvPr>
        </p:nvSpPr>
        <p:spPr/>
        <p:txBody>
          <a:bodyPr/>
          <a:lstStyle/>
          <a:p>
            <a:r>
              <a:rPr lang="es-MX" dirty="0"/>
              <a:t>Estudio explicativo en una investigación documental</a:t>
            </a:r>
          </a:p>
        </p:txBody>
      </p:sp>
      <p:sp>
        <p:nvSpPr>
          <p:cNvPr id="3" name="Subtítulo 2">
            <a:extLst>
              <a:ext uri="{FF2B5EF4-FFF2-40B4-BE49-F238E27FC236}">
                <a16:creationId xmlns:a16="http://schemas.microsoft.com/office/drawing/2014/main" id="{43B8C2A5-3EA2-4B06-CF9E-8CE866FD8F92}"/>
              </a:ext>
            </a:extLst>
          </p:cNvPr>
          <p:cNvSpPr>
            <a:spLocks noGrp="1"/>
          </p:cNvSpPr>
          <p:nvPr>
            <p:ph type="subTitle" idx="1"/>
          </p:nvPr>
        </p:nvSpPr>
        <p:spPr/>
        <p:txBody>
          <a:bodyPr/>
          <a:lstStyle/>
          <a:p>
            <a:endParaRPr lang="es-MX" dirty="0"/>
          </a:p>
        </p:txBody>
      </p:sp>
    </p:spTree>
    <p:extLst>
      <p:ext uri="{BB962C8B-B14F-4D97-AF65-F5344CB8AC3E}">
        <p14:creationId xmlns:p14="http://schemas.microsoft.com/office/powerpoint/2010/main" val="3168433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404248B-09CD-7CBA-AB7B-9EFF1E0EC3F7}"/>
              </a:ext>
            </a:extLst>
          </p:cNvPr>
          <p:cNvSpPr>
            <a:spLocks noGrp="1"/>
          </p:cNvSpPr>
          <p:nvPr>
            <p:ph type="title"/>
          </p:nvPr>
        </p:nvSpPr>
        <p:spPr>
          <a:xfrm>
            <a:off x="996950" y="300038"/>
            <a:ext cx="8186738" cy="1143000"/>
          </a:xfrm>
        </p:spPr>
        <p:txBody>
          <a:bodyPr/>
          <a:lstStyle/>
          <a:p>
            <a:r>
              <a:rPr lang="es-ES" sz="4400" dirty="0"/>
              <a:t>Introducción  </a:t>
            </a:r>
            <a:endParaRPr lang="es-MX" sz="4400" dirty="0"/>
          </a:p>
        </p:txBody>
      </p:sp>
      <p:sp>
        <p:nvSpPr>
          <p:cNvPr id="5" name="Marcador de texto 4">
            <a:extLst>
              <a:ext uri="{FF2B5EF4-FFF2-40B4-BE49-F238E27FC236}">
                <a16:creationId xmlns:a16="http://schemas.microsoft.com/office/drawing/2014/main" id="{11C88D07-F8F0-2D08-10BC-5197F6F57D30}"/>
              </a:ext>
            </a:extLst>
          </p:cNvPr>
          <p:cNvSpPr>
            <a:spLocks noGrp="1"/>
          </p:cNvSpPr>
          <p:nvPr>
            <p:ph type="body" idx="1"/>
          </p:nvPr>
        </p:nvSpPr>
        <p:spPr>
          <a:xfrm>
            <a:off x="996950" y="1736725"/>
            <a:ext cx="8186738" cy="4814888"/>
          </a:xfrm>
        </p:spPr>
        <p:txBody>
          <a:bodyPr>
            <a:normAutofit fontScale="77500" lnSpcReduction="20000"/>
          </a:bodyPr>
          <a:lstStyle/>
          <a:p>
            <a:pPr algn="l"/>
            <a:r>
              <a:rPr lang="es-ES" b="0" i="0" dirty="0">
                <a:solidFill>
                  <a:schemeClr val="tx2">
                    <a:lumMod val="25000"/>
                  </a:schemeClr>
                </a:solidFill>
                <a:effectLst/>
                <a:latin typeface="Fira Sans" panose="020B0503050000020004" pitchFamily="34" charset="0"/>
              </a:rPr>
              <a:t>La </a:t>
            </a:r>
            <a:r>
              <a:rPr lang="es-ES" b="1" i="0" dirty="0">
                <a:solidFill>
                  <a:schemeClr val="tx2">
                    <a:lumMod val="25000"/>
                  </a:schemeClr>
                </a:solidFill>
                <a:effectLst/>
                <a:latin typeface="Fira Sans" panose="020B0503050000020004" pitchFamily="34" charset="0"/>
              </a:rPr>
              <a:t>investigación explicativa</a:t>
            </a:r>
            <a:r>
              <a:rPr lang="es-ES" b="0" i="0" dirty="0">
                <a:solidFill>
                  <a:schemeClr val="tx2">
                    <a:lumMod val="25000"/>
                  </a:schemeClr>
                </a:solidFill>
                <a:effectLst/>
                <a:latin typeface="Fira Sans" panose="020B0503050000020004" pitchFamily="34" charset="0"/>
              </a:rPr>
              <a:t> se llevaba a cabo para investigar de forma puntual un fenómeno que no se había estudiado antes, o que no se había explicado bien con anterioridad. Su intención es proporcionar detalles donde existe una pequeña cantidad de información.</a:t>
            </a:r>
          </a:p>
          <a:p>
            <a:pPr algn="l"/>
            <a:r>
              <a:rPr lang="es-ES" b="0" i="0" dirty="0">
                <a:solidFill>
                  <a:schemeClr val="tx2">
                    <a:lumMod val="25000"/>
                  </a:schemeClr>
                </a:solidFill>
                <a:effectLst/>
                <a:latin typeface="Fira Sans" panose="020B0503050000020004" pitchFamily="34" charset="0"/>
              </a:rPr>
              <a:t>El investigador obtiene una idea general y utiliza la investigación como una herramienta para que lo guíe a temas que podrían abordarse en el futuro. Su objetivo es encontrar por qué y para qué de un objeto de estudio.</a:t>
            </a:r>
          </a:p>
        </p:txBody>
      </p:sp>
    </p:spTree>
    <p:extLst>
      <p:ext uri="{BB962C8B-B14F-4D97-AF65-F5344CB8AC3E}">
        <p14:creationId xmlns:p14="http://schemas.microsoft.com/office/powerpoint/2010/main" val="4208728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6D9274D-372A-582F-C47D-0F0EFF04DBC8}"/>
              </a:ext>
            </a:extLst>
          </p:cNvPr>
          <p:cNvSpPr>
            <a:spLocks noGrp="1"/>
          </p:cNvSpPr>
          <p:nvPr>
            <p:ph type="title"/>
          </p:nvPr>
        </p:nvSpPr>
        <p:spPr>
          <a:xfrm>
            <a:off x="996950" y="300038"/>
            <a:ext cx="8186738" cy="1143000"/>
          </a:xfrm>
        </p:spPr>
        <p:txBody>
          <a:bodyPr vert="horz" lIns="91440" tIns="45720" rIns="91440" bIns="45720" rtlCol="0" anchor="b">
            <a:normAutofit/>
          </a:bodyPr>
          <a:lstStyle/>
          <a:p>
            <a:r>
              <a:rPr lang="en-US" sz="4400" dirty="0"/>
              <a:t>¿</a:t>
            </a:r>
            <a:r>
              <a:rPr lang="en-US" sz="4400" dirty="0" err="1"/>
              <a:t>Qué</a:t>
            </a:r>
            <a:r>
              <a:rPr lang="en-US" sz="4400" dirty="0"/>
              <a:t> es </a:t>
            </a:r>
            <a:r>
              <a:rPr lang="en-US" sz="4400" dirty="0" err="1"/>
              <a:t>el</a:t>
            </a:r>
            <a:r>
              <a:rPr lang="en-US" sz="4400" dirty="0"/>
              <a:t> </a:t>
            </a:r>
            <a:r>
              <a:rPr lang="en-US" sz="4400" dirty="0" err="1"/>
              <a:t>estudio</a:t>
            </a:r>
            <a:r>
              <a:rPr lang="en-US" sz="4400" dirty="0"/>
              <a:t> </a:t>
            </a:r>
            <a:r>
              <a:rPr lang="en-US" sz="4400" dirty="0" err="1"/>
              <a:t>explicativo</a:t>
            </a:r>
            <a:r>
              <a:rPr lang="en-US" sz="4400" dirty="0"/>
              <a:t>?</a:t>
            </a:r>
          </a:p>
        </p:txBody>
      </p:sp>
      <p:sp>
        <p:nvSpPr>
          <p:cNvPr id="5" name="Marcador de texto 3">
            <a:extLst>
              <a:ext uri="{FF2B5EF4-FFF2-40B4-BE49-F238E27FC236}">
                <a16:creationId xmlns:a16="http://schemas.microsoft.com/office/drawing/2014/main" id="{8FF813BD-F508-918A-CFB2-51BF8514895F}"/>
              </a:ext>
            </a:extLst>
          </p:cNvPr>
          <p:cNvSpPr>
            <a:spLocks noGrp="1"/>
          </p:cNvSpPr>
          <p:nvPr>
            <p:ph type="body" idx="1"/>
          </p:nvPr>
        </p:nvSpPr>
        <p:spPr>
          <a:xfrm>
            <a:off x="996950" y="1736725"/>
            <a:ext cx="3623176" cy="4814888"/>
          </a:xfrm>
        </p:spPr>
        <p:txBody>
          <a:bodyPr vert="horz" lIns="91440" tIns="45720" rIns="91440" bIns="45720" rtlCol="0" anchor="t">
            <a:normAutofit/>
          </a:bodyPr>
          <a:lstStyle/>
          <a:p>
            <a:pPr>
              <a:buFont typeface="Wingdings 3" panose="05040102010807070707" pitchFamily="18" charset="2"/>
              <a:buChar char=""/>
            </a:pPr>
            <a:r>
              <a:rPr lang="es-ES" sz="2400" b="0" i="0" dirty="0">
                <a:solidFill>
                  <a:schemeClr val="tx2">
                    <a:lumMod val="25000"/>
                  </a:schemeClr>
                </a:solidFill>
                <a:effectLst/>
                <a:latin typeface="Fira Sans" panose="020B0503050000020004" pitchFamily="34" charset="0"/>
              </a:rPr>
              <a:t>Es el tipo de investigación más común y se encarga de establecer relaciones de causa y efecto que permiten hacer generalizaciones a realidades similares.</a:t>
            </a:r>
            <a:endParaRPr lang="en-US" sz="2400" dirty="0">
              <a:solidFill>
                <a:schemeClr val="tx2">
                  <a:lumMod val="25000"/>
                </a:schemeClr>
              </a:solidFill>
            </a:endParaRPr>
          </a:p>
        </p:txBody>
      </p:sp>
      <p:pic>
        <p:nvPicPr>
          <p:cNvPr id="6" name="Picture 2" descr="Investigación - Qué es, definición y concepto | 2022 | Economipedia">
            <a:extLst>
              <a:ext uri="{FF2B5EF4-FFF2-40B4-BE49-F238E27FC236}">
                <a16:creationId xmlns:a16="http://schemas.microsoft.com/office/drawing/2014/main" id="{8830C1E2-BC29-DAA7-40B5-DCC39FF5D5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76" r="-2" b="9167"/>
          <a:stretch/>
        </p:blipFill>
        <p:spPr bwMode="auto">
          <a:xfrm>
            <a:off x="5514442" y="2155969"/>
            <a:ext cx="4850098" cy="38488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95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7F5A3F5-A956-2918-7B0C-F3ABF5A70989}"/>
              </a:ext>
            </a:extLst>
          </p:cNvPr>
          <p:cNvSpPr>
            <a:spLocks noGrp="1"/>
          </p:cNvSpPr>
          <p:nvPr>
            <p:ph type="title"/>
          </p:nvPr>
        </p:nvSpPr>
        <p:spPr>
          <a:xfrm>
            <a:off x="996950" y="300038"/>
            <a:ext cx="8186738" cy="1143000"/>
          </a:xfrm>
        </p:spPr>
        <p:txBody>
          <a:bodyPr/>
          <a:lstStyle/>
          <a:p>
            <a:r>
              <a:rPr lang="es-ES" sz="4400" dirty="0"/>
              <a:t>Características</a:t>
            </a:r>
            <a:endParaRPr lang="es-MX" sz="4400" dirty="0"/>
          </a:p>
        </p:txBody>
      </p:sp>
      <p:sp>
        <p:nvSpPr>
          <p:cNvPr id="5" name="Marcador de texto 3">
            <a:extLst>
              <a:ext uri="{FF2B5EF4-FFF2-40B4-BE49-F238E27FC236}">
                <a16:creationId xmlns:a16="http://schemas.microsoft.com/office/drawing/2014/main" id="{8475631B-1010-E1F3-4DA0-63F5DAEF0051}"/>
              </a:ext>
            </a:extLst>
          </p:cNvPr>
          <p:cNvSpPr>
            <a:spLocks noGrp="1"/>
          </p:cNvSpPr>
          <p:nvPr>
            <p:ph type="body" idx="1"/>
          </p:nvPr>
        </p:nvSpPr>
        <p:spPr>
          <a:xfrm>
            <a:off x="996950" y="1736725"/>
            <a:ext cx="8186738" cy="4814888"/>
          </a:xfrm>
        </p:spPr>
        <p:txBody>
          <a:bodyPr>
            <a:normAutofit fontScale="55000" lnSpcReduction="20000"/>
          </a:bodyPr>
          <a:lstStyle/>
          <a:p>
            <a:pPr algn="l">
              <a:buFont typeface="Arial" panose="020B0604020202020204" pitchFamily="34" charset="0"/>
              <a:buChar char="•"/>
            </a:pPr>
            <a:r>
              <a:rPr lang="es-ES" b="0" i="0" dirty="0">
                <a:solidFill>
                  <a:schemeClr val="tx2">
                    <a:lumMod val="25000"/>
                  </a:schemeClr>
                </a:solidFill>
                <a:effectLst/>
                <a:latin typeface="Fira Sans" panose="020B0503050000020004" pitchFamily="34" charset="0"/>
              </a:rPr>
              <a:t>Permite aumentar la comprensión sobre un tema específico. Aunque no ofrece resultados concluyentes, el investigador puede encontrar las razones por las que sucede un fenómeno.</a:t>
            </a:r>
          </a:p>
          <a:p>
            <a:pPr>
              <a:buFont typeface="Arial" panose="020B0604020202020204" pitchFamily="34" charset="0"/>
              <a:buChar char="•"/>
            </a:pPr>
            <a:r>
              <a:rPr lang="es-ES" b="0" i="0" dirty="0">
                <a:solidFill>
                  <a:schemeClr val="tx2">
                    <a:lumMod val="25000"/>
                  </a:schemeClr>
                </a:solidFill>
                <a:effectLst/>
                <a:latin typeface="Fira Sans" panose="020B0503050000020004" pitchFamily="34" charset="0"/>
              </a:rPr>
              <a:t>Utiliza la recolección de </a:t>
            </a:r>
            <a:r>
              <a:rPr lang="es-ES" b="0" i="0" u="none" strike="noStrike" dirty="0">
                <a:solidFill>
                  <a:schemeClr val="tx2">
                    <a:lumMod val="25000"/>
                  </a:schemeClr>
                </a:solidFill>
                <a:effectLst/>
                <a:latin typeface="Fira Sans" panose="020B0503050000020004" pitchFamily="34" charset="0"/>
                <a:hlinkClick r:id="rId2">
                  <a:extLst>
                    <a:ext uri="{A12FA001-AC4F-418D-AE19-62706E023703}">
                      <ahyp:hlinkClr xmlns:ahyp="http://schemas.microsoft.com/office/drawing/2018/hyperlinkcolor" val="tx"/>
                    </a:ext>
                  </a:extLst>
                </a:hlinkClick>
              </a:rPr>
              <a:t>datos secundarios</a:t>
            </a:r>
            <a:r>
              <a:rPr lang="es-ES" b="0" i="0" dirty="0">
                <a:solidFill>
                  <a:schemeClr val="tx2">
                    <a:lumMod val="25000"/>
                  </a:schemeClr>
                </a:solidFill>
                <a:effectLst/>
                <a:latin typeface="Fira Sans" panose="020B0503050000020004" pitchFamily="34" charset="0"/>
              </a:rPr>
              <a:t> como fuente de información, como la literatura o artículos publicados que se eligen cuidadosamente para tener una comprensión amplia y equilibrada del tema.</a:t>
            </a:r>
          </a:p>
          <a:p>
            <a:pPr>
              <a:buFont typeface="Arial" panose="020B0604020202020204" pitchFamily="34" charset="0"/>
              <a:buChar char="•"/>
            </a:pPr>
            <a:r>
              <a:rPr lang="es-ES" b="0" i="0" dirty="0">
                <a:solidFill>
                  <a:schemeClr val="tx2">
                    <a:lumMod val="25000"/>
                  </a:schemeClr>
                </a:solidFill>
                <a:effectLst/>
                <a:latin typeface="Fira Sans" panose="020B0503050000020004" pitchFamily="34" charset="0"/>
              </a:rPr>
              <a:t>Permite que el investigador tenga una amplia comprensión del tema y pueda perfeccionar las preguntas de investigación posteriores para aumentar las conclusiones del estudio.</a:t>
            </a:r>
          </a:p>
          <a:p>
            <a:pPr algn="l">
              <a:buFont typeface="Arial" panose="020B0604020202020204" pitchFamily="34" charset="0"/>
              <a:buChar char="•"/>
            </a:pPr>
            <a:r>
              <a:rPr lang="es-ES" b="0" i="0" dirty="0">
                <a:solidFill>
                  <a:schemeClr val="tx2">
                    <a:lumMod val="25000"/>
                  </a:schemeClr>
                </a:solidFill>
                <a:effectLst/>
                <a:latin typeface="Fira Sans" panose="020B0503050000020004" pitchFamily="34" charset="0"/>
              </a:rPr>
              <a:t>Los investigadores pueden distinguir las causas por las que surgen los fenómenos durante el proceso de investigación, y anticiparse a los cambios.</a:t>
            </a:r>
          </a:p>
          <a:p>
            <a:pPr algn="l">
              <a:buFont typeface="Arial" panose="020B0604020202020204" pitchFamily="34" charset="0"/>
              <a:buChar char="•"/>
            </a:pPr>
            <a:r>
              <a:rPr lang="es-ES" b="0" i="0" dirty="0">
                <a:solidFill>
                  <a:schemeClr val="tx2">
                    <a:lumMod val="25000"/>
                  </a:schemeClr>
                </a:solidFill>
                <a:effectLst/>
                <a:latin typeface="Fira Sans" panose="020B0503050000020004" pitchFamily="34" charset="0"/>
              </a:rPr>
              <a:t>La investigación explicativa permite que puedan replicar los estudios para darles mayor profundidad y obtener nuevos puntos de vistas sobre el fenómeno.</a:t>
            </a:r>
            <a:br>
              <a:rPr lang="es-ES" dirty="0">
                <a:solidFill>
                  <a:schemeClr val="tx2">
                    <a:lumMod val="25000"/>
                  </a:schemeClr>
                </a:solidFill>
              </a:rPr>
            </a:br>
            <a:endParaRPr lang="es-MX" dirty="0">
              <a:solidFill>
                <a:schemeClr val="tx2">
                  <a:lumMod val="25000"/>
                </a:schemeClr>
              </a:solidFill>
            </a:endParaRPr>
          </a:p>
        </p:txBody>
      </p:sp>
    </p:spTree>
    <p:extLst>
      <p:ext uri="{BB962C8B-B14F-4D97-AF65-F5344CB8AC3E}">
        <p14:creationId xmlns:p14="http://schemas.microsoft.com/office/powerpoint/2010/main" val="144203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886BC-01C7-D34C-7F7F-8F7BBF9AEB99}"/>
              </a:ext>
            </a:extLst>
          </p:cNvPr>
          <p:cNvSpPr>
            <a:spLocks noGrp="1"/>
          </p:cNvSpPr>
          <p:nvPr>
            <p:ph type="title"/>
          </p:nvPr>
        </p:nvSpPr>
        <p:spPr>
          <a:xfrm>
            <a:off x="997233" y="651163"/>
            <a:ext cx="8187200" cy="792069"/>
          </a:xfrm>
        </p:spPr>
        <p:txBody>
          <a:bodyPr/>
          <a:lstStyle/>
          <a:p>
            <a:r>
              <a:rPr lang="es-MX" sz="2800" dirty="0"/>
              <a:t>¿Qué es Estudio Descriptivo?</a:t>
            </a:r>
          </a:p>
        </p:txBody>
      </p:sp>
      <p:sp>
        <p:nvSpPr>
          <p:cNvPr id="4" name="CuadroTexto 3">
            <a:extLst>
              <a:ext uri="{FF2B5EF4-FFF2-40B4-BE49-F238E27FC236}">
                <a16:creationId xmlns:a16="http://schemas.microsoft.com/office/drawing/2014/main" id="{A5B9C54B-C676-83B3-F83B-02FB6E322FB6}"/>
              </a:ext>
            </a:extLst>
          </p:cNvPr>
          <p:cNvSpPr txBox="1"/>
          <p:nvPr/>
        </p:nvSpPr>
        <p:spPr>
          <a:xfrm>
            <a:off x="387927" y="2523332"/>
            <a:ext cx="6559006" cy="2700739"/>
          </a:xfrm>
          <a:prstGeom prst="rect">
            <a:avLst/>
          </a:prstGeom>
          <a:noFill/>
        </p:spPr>
        <p:txBody>
          <a:bodyPr wrap="square">
            <a:spAutoFit/>
          </a:bodyPr>
          <a:lstStyle/>
          <a:p>
            <a:pPr marL="64770" marR="0">
              <a:spcBef>
                <a:spcPts val="910"/>
              </a:spcBef>
              <a:spcAft>
                <a:spcPts val="0"/>
              </a:spcAft>
            </a:pPr>
            <a:r>
              <a:rPr lang="es-MX" sz="1800" dirty="0">
                <a:solidFill>
                  <a:schemeClr val="tx2">
                    <a:lumMod val="25000"/>
                  </a:schemeClr>
                </a:solidFill>
              </a:rPr>
              <a:t>Un estudio descriptivo es un tipo de investigación cuyo objetivo principal es el de obtener un resultado de un fenómeno en particular y realizándose sin formular ninguna hipótesis previa.</a:t>
            </a:r>
          </a:p>
          <a:p>
            <a:pPr marL="64770" marR="0">
              <a:spcBef>
                <a:spcPts val="910"/>
              </a:spcBef>
              <a:spcAft>
                <a:spcPts val="0"/>
              </a:spcAft>
            </a:pPr>
            <a:r>
              <a:rPr lang="es-MX" sz="1800" dirty="0">
                <a:solidFill>
                  <a:schemeClr val="tx2">
                    <a:lumMod val="25000"/>
                  </a:schemeClr>
                </a:solidFill>
              </a:rPr>
              <a:t>Este estudio se encuentra dentro del grupo de los estudios observacionales y se destaca por ser el más simple de estos, ya que para realizarlo se utilizan métodos de recolección de datos basados en la observación en condiciones naturales y la recopilación de archivos.</a:t>
            </a:r>
          </a:p>
        </p:txBody>
      </p:sp>
      <p:pic>
        <p:nvPicPr>
          <p:cNvPr id="7170" name="Picture 2" descr="Técnicas de investigación documental: • Procrastina Fácil">
            <a:extLst>
              <a:ext uri="{FF2B5EF4-FFF2-40B4-BE49-F238E27FC236}">
                <a16:creationId xmlns:a16="http://schemas.microsoft.com/office/drawing/2014/main" id="{06E13FB9-F823-1F47-BE1C-3F21A266B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8755" y="2633168"/>
            <a:ext cx="2603953" cy="260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85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CCA2F6A8-CE23-DFD6-DB33-92EF5F6BCDCE}"/>
              </a:ext>
            </a:extLst>
          </p:cNvPr>
          <p:cNvSpPr>
            <a:spLocks noGrp="1"/>
          </p:cNvSpPr>
          <p:nvPr>
            <p:ph type="title"/>
          </p:nvPr>
        </p:nvSpPr>
        <p:spPr>
          <a:xfrm>
            <a:off x="-831850" y="451040"/>
            <a:ext cx="8186738" cy="1143000"/>
          </a:xfrm>
        </p:spPr>
        <p:txBody>
          <a:bodyPr vert="horz" lIns="91440" tIns="45720" rIns="91440" bIns="45720" rtlCol="0" anchor="ctr">
            <a:normAutofit/>
          </a:bodyPr>
          <a:lstStyle/>
          <a:p>
            <a:pPr algn="r"/>
            <a:r>
              <a:rPr lang="en-US" sz="3600" dirty="0" err="1"/>
              <a:t>Tipos</a:t>
            </a:r>
            <a:r>
              <a:rPr lang="en-US" sz="3600" dirty="0"/>
              <a:t> de </a:t>
            </a:r>
            <a:r>
              <a:rPr lang="en-US" sz="3600" dirty="0" err="1"/>
              <a:t>investigación</a:t>
            </a:r>
            <a:r>
              <a:rPr lang="en-US" sz="3600" dirty="0"/>
              <a:t> </a:t>
            </a:r>
            <a:r>
              <a:rPr lang="en-US" sz="3600" dirty="0" err="1"/>
              <a:t>explicativa</a:t>
            </a:r>
            <a:r>
              <a:rPr lang="en-US" sz="3600" dirty="0"/>
              <a:t> </a:t>
            </a:r>
          </a:p>
        </p:txBody>
      </p:sp>
      <p:sp>
        <p:nvSpPr>
          <p:cNvPr id="5" name="Marcador de texto 3">
            <a:extLst>
              <a:ext uri="{FF2B5EF4-FFF2-40B4-BE49-F238E27FC236}">
                <a16:creationId xmlns:a16="http://schemas.microsoft.com/office/drawing/2014/main" id="{90C70971-3C7E-C636-91A9-C0FBB3379019}"/>
              </a:ext>
            </a:extLst>
          </p:cNvPr>
          <p:cNvSpPr>
            <a:spLocks noGrp="1"/>
          </p:cNvSpPr>
          <p:nvPr>
            <p:ph type="body" idx="1"/>
          </p:nvPr>
        </p:nvSpPr>
        <p:spPr>
          <a:xfrm>
            <a:off x="996950" y="1736725"/>
            <a:ext cx="8186738" cy="4814888"/>
          </a:xfrm>
        </p:spPr>
        <p:txBody>
          <a:bodyPr vert="horz" lIns="91440" tIns="45720" rIns="91440" bIns="45720" rtlCol="0" anchor="ctr">
            <a:normAutofit fontScale="77500" lnSpcReduction="20000"/>
          </a:bodyPr>
          <a:lstStyle/>
          <a:p>
            <a:pPr>
              <a:buFont typeface="Wingdings 3" panose="05040102010807070707" pitchFamily="18" charset="2"/>
              <a:buChar char=""/>
            </a:pPr>
            <a:r>
              <a:rPr lang="es-ES" b="1" i="0" dirty="0">
                <a:solidFill>
                  <a:schemeClr val="tx2">
                    <a:lumMod val="25000"/>
                  </a:schemeClr>
                </a:solidFill>
                <a:effectLst/>
                <a:latin typeface="Fira Sans" panose="020B0503050000020004" pitchFamily="34" charset="0"/>
              </a:rPr>
              <a:t>Investigación en literatura:</a:t>
            </a:r>
            <a:r>
              <a:rPr lang="es-ES" b="0" i="0" dirty="0">
                <a:solidFill>
                  <a:schemeClr val="tx2">
                    <a:lumMod val="25000"/>
                  </a:schemeClr>
                </a:solidFill>
                <a:effectLst/>
                <a:latin typeface="Fira Sans" panose="020B0503050000020004" pitchFamily="34" charset="0"/>
              </a:rPr>
              <a:t> Es uno de los medios más rápidos y menos costosos para determinar la hipótesis del fenómeno y recolectar información. Se encarga de buscar bibliografía en internet y bibliotecas. Puede ser en revistas, periódicos, artículos comerciales y académicos.</a:t>
            </a:r>
          </a:p>
          <a:p>
            <a:pPr>
              <a:buFont typeface="Wingdings 3" panose="05040102010807070707" pitchFamily="18" charset="2"/>
              <a:buChar char=""/>
            </a:pPr>
            <a:r>
              <a:rPr lang="es-ES" b="1" i="0" dirty="0">
                <a:solidFill>
                  <a:schemeClr val="tx2">
                    <a:lumMod val="25000"/>
                  </a:schemeClr>
                </a:solidFill>
                <a:effectLst/>
                <a:latin typeface="Fira Sans" panose="020B0503050000020004" pitchFamily="34" charset="0"/>
              </a:rPr>
              <a:t>Estudio de casos:</a:t>
            </a:r>
            <a:r>
              <a:rPr lang="es-ES" b="0" i="0" dirty="0">
                <a:solidFill>
                  <a:schemeClr val="tx2">
                    <a:lumMod val="25000"/>
                  </a:schemeClr>
                </a:solidFill>
                <a:effectLst/>
                <a:latin typeface="Fira Sans" panose="020B0503050000020004" pitchFamily="34" charset="0"/>
              </a:rPr>
              <a:t> Con este método los investigadores pueden tratar los casos cuidadosamente seleccionados. El análisis de casos permite que la organización pueda observar empresas que han enfrentado el mismo caso y lo traten de forma más eficiente.</a:t>
            </a:r>
            <a:endParaRPr lang="en-US" dirty="0">
              <a:solidFill>
                <a:schemeClr val="tx2">
                  <a:lumMod val="25000"/>
                </a:schemeClr>
              </a:solidFill>
            </a:endParaRPr>
          </a:p>
        </p:txBody>
      </p:sp>
    </p:spTree>
    <p:extLst>
      <p:ext uri="{BB962C8B-B14F-4D97-AF65-F5344CB8AC3E}">
        <p14:creationId xmlns:p14="http://schemas.microsoft.com/office/powerpoint/2010/main" val="4160197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E323ADB-A090-BD35-8C79-6C041DCC98DF}"/>
              </a:ext>
            </a:extLst>
          </p:cNvPr>
          <p:cNvSpPr>
            <a:spLocks noGrp="1"/>
          </p:cNvSpPr>
          <p:nvPr>
            <p:ph type="title"/>
          </p:nvPr>
        </p:nvSpPr>
        <p:spPr>
          <a:xfrm>
            <a:off x="996950" y="300038"/>
            <a:ext cx="8186738" cy="1143000"/>
          </a:xfrm>
        </p:spPr>
        <p:txBody>
          <a:bodyPr/>
          <a:lstStyle/>
          <a:p>
            <a:r>
              <a:rPr lang="es-ES" sz="4000" dirty="0"/>
              <a:t>Objetivo de la investigación explicativa</a:t>
            </a:r>
            <a:endParaRPr lang="es-MX" sz="4000" dirty="0"/>
          </a:p>
        </p:txBody>
      </p:sp>
      <p:sp>
        <p:nvSpPr>
          <p:cNvPr id="5" name="Marcador de texto 2">
            <a:extLst>
              <a:ext uri="{FF2B5EF4-FFF2-40B4-BE49-F238E27FC236}">
                <a16:creationId xmlns:a16="http://schemas.microsoft.com/office/drawing/2014/main" id="{7068E5C4-6B26-E291-271D-21B8FA9BFCE5}"/>
              </a:ext>
            </a:extLst>
          </p:cNvPr>
          <p:cNvSpPr txBox="1">
            <a:spLocks noGrp="1"/>
          </p:cNvSpPr>
          <p:nvPr>
            <p:ph type="body" idx="1"/>
          </p:nvPr>
        </p:nvSpPr>
        <p:spPr>
          <a:xfrm>
            <a:off x="996950" y="1969315"/>
            <a:ext cx="8186738" cy="257523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s-ES" sz="2400" dirty="0">
                <a:solidFill>
                  <a:schemeClr val="tx2">
                    <a:lumMod val="25000"/>
                  </a:schemeClr>
                </a:solidFill>
              </a:rPr>
              <a:t>Se realiza con el objetivo de ayudar a los investigadores a poder estudiar el problema con mayor profundidad y entender el fenómeno de forma eficiente. Al llevar al cabo este proceso de investigación es necesario adaptarse a los nuevos descubrimientos y nuevos conocimientos sobre el tema.</a:t>
            </a:r>
            <a:endParaRPr lang="es-MX" sz="2400" dirty="0">
              <a:solidFill>
                <a:schemeClr val="tx2">
                  <a:lumMod val="25000"/>
                </a:schemeClr>
              </a:solidFill>
            </a:endParaRPr>
          </a:p>
        </p:txBody>
      </p:sp>
      <p:pic>
        <p:nvPicPr>
          <p:cNvPr id="10242" name="Picture 2" descr="▷【Investigación Explicativa】» Características y ejemplos">
            <a:extLst>
              <a:ext uri="{FF2B5EF4-FFF2-40B4-BE49-F238E27FC236}">
                <a16:creationId xmlns:a16="http://schemas.microsoft.com/office/drawing/2014/main" id="{323A0AA5-4E0C-E0B8-664B-5BD38739C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506" y="4431397"/>
            <a:ext cx="3414471" cy="196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846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04CC743-DF13-9A1D-BD11-E380605036B3}"/>
              </a:ext>
            </a:extLst>
          </p:cNvPr>
          <p:cNvSpPr>
            <a:spLocks noGrp="1"/>
          </p:cNvSpPr>
          <p:nvPr>
            <p:ph type="title"/>
          </p:nvPr>
        </p:nvSpPr>
        <p:spPr>
          <a:xfrm>
            <a:off x="996950" y="300038"/>
            <a:ext cx="8186738" cy="1143000"/>
          </a:xfrm>
        </p:spPr>
        <p:txBody>
          <a:bodyPr/>
          <a:lstStyle/>
          <a:p>
            <a:r>
              <a:rPr lang="es-ES" sz="3600" dirty="0"/>
              <a:t>Beneficios de la investigación explicativa</a:t>
            </a:r>
            <a:endParaRPr lang="es-MX" sz="3600" dirty="0"/>
          </a:p>
        </p:txBody>
      </p:sp>
      <p:sp>
        <p:nvSpPr>
          <p:cNvPr id="9" name="Marcador de texto 2">
            <a:extLst>
              <a:ext uri="{FF2B5EF4-FFF2-40B4-BE49-F238E27FC236}">
                <a16:creationId xmlns:a16="http://schemas.microsoft.com/office/drawing/2014/main" id="{A989A61C-CE85-E70E-3528-E7D7C7114D54}"/>
              </a:ext>
            </a:extLst>
          </p:cNvPr>
          <p:cNvSpPr>
            <a:spLocks noGrp="1"/>
          </p:cNvSpPr>
          <p:nvPr>
            <p:ph type="body" idx="1"/>
          </p:nvPr>
        </p:nvSpPr>
        <p:spPr>
          <a:xfrm>
            <a:off x="996950" y="1743074"/>
            <a:ext cx="8186738" cy="4814888"/>
          </a:xfrm>
        </p:spPr>
        <p:txBody>
          <a:bodyPr/>
          <a:lstStyle/>
          <a:p>
            <a:r>
              <a:rPr lang="es-ES" sz="2000" dirty="0">
                <a:solidFill>
                  <a:schemeClr val="tx2">
                    <a:lumMod val="25000"/>
                  </a:schemeClr>
                </a:solidFill>
              </a:rPr>
              <a:t>La investigación explicativa permite que el investigador se familiarice con el tema que se va a examinar y diseñe teorías que permitan probarlos </a:t>
            </a:r>
          </a:p>
          <a:p>
            <a:r>
              <a:rPr lang="es-ES" sz="2000" dirty="0">
                <a:solidFill>
                  <a:schemeClr val="tx2">
                    <a:lumMod val="25000"/>
                  </a:schemeClr>
                </a:solidFill>
              </a:rPr>
              <a:t>Este  método es sumamente valioso e importante para la investigación social. Son esenciales cuando se quiere transmitir nuevos datos sobre un punto de vista sobre el estudio.</a:t>
            </a:r>
          </a:p>
          <a:p>
            <a:r>
              <a:rPr lang="es-ES" sz="2000" dirty="0">
                <a:solidFill>
                  <a:schemeClr val="tx2">
                    <a:lumMod val="25000"/>
                  </a:schemeClr>
                </a:solidFill>
              </a:rPr>
              <a:t>La investigación explicativa nos permite que los investigadores encuentren fenómenos que no se estudio con profundidad . Aunque esto no nos una conclusión de dicho estudio ayuda a que podamos entender de forma eficiente el problema </a:t>
            </a:r>
            <a:endParaRPr lang="es-MX" sz="2000" dirty="0">
              <a:solidFill>
                <a:schemeClr val="tx2">
                  <a:lumMod val="25000"/>
                </a:schemeClr>
              </a:solidFill>
            </a:endParaRPr>
          </a:p>
        </p:txBody>
      </p:sp>
      <p:pic>
        <p:nvPicPr>
          <p:cNvPr id="11266" name="Picture 2" descr="Investigación explicativa - Qué es, definición y concepto | 2022 |  Economipedia">
            <a:extLst>
              <a:ext uri="{FF2B5EF4-FFF2-40B4-BE49-F238E27FC236}">
                <a16:creationId xmlns:a16="http://schemas.microsoft.com/office/drawing/2014/main" id="{AF52FAA9-06AE-EFBB-D829-A8B2C4C4C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261" y="462246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180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A20A849-7583-548C-EA4E-D282F3653331}"/>
              </a:ext>
            </a:extLst>
          </p:cNvPr>
          <p:cNvSpPr>
            <a:spLocks noGrp="1"/>
          </p:cNvSpPr>
          <p:nvPr>
            <p:ph type="title"/>
          </p:nvPr>
        </p:nvSpPr>
        <p:spPr>
          <a:xfrm>
            <a:off x="996950" y="300038"/>
            <a:ext cx="8186738" cy="1143000"/>
          </a:xfrm>
        </p:spPr>
        <p:txBody>
          <a:bodyPr/>
          <a:lstStyle/>
          <a:p>
            <a:r>
              <a:rPr lang="es-ES" sz="4400" dirty="0"/>
              <a:t>Conclusiones </a:t>
            </a:r>
            <a:endParaRPr lang="es-MX" sz="4400" dirty="0"/>
          </a:p>
        </p:txBody>
      </p:sp>
      <p:sp>
        <p:nvSpPr>
          <p:cNvPr id="5" name="Marcador de texto 2">
            <a:extLst>
              <a:ext uri="{FF2B5EF4-FFF2-40B4-BE49-F238E27FC236}">
                <a16:creationId xmlns:a16="http://schemas.microsoft.com/office/drawing/2014/main" id="{0E702223-0728-7EDC-DAF7-D7FE4BEFEF64}"/>
              </a:ext>
            </a:extLst>
          </p:cNvPr>
          <p:cNvSpPr>
            <a:spLocks noGrp="1"/>
          </p:cNvSpPr>
          <p:nvPr>
            <p:ph type="body" idx="1"/>
          </p:nvPr>
        </p:nvSpPr>
        <p:spPr>
          <a:xfrm>
            <a:off x="1064062" y="2525290"/>
            <a:ext cx="8186738" cy="4814888"/>
          </a:xfrm>
        </p:spPr>
        <p:txBody>
          <a:bodyPr/>
          <a:lstStyle/>
          <a:p>
            <a:r>
              <a:rPr lang="es-ES" sz="2800" dirty="0">
                <a:solidFill>
                  <a:schemeClr val="tx2">
                    <a:lumMod val="25000"/>
                  </a:schemeClr>
                </a:solidFill>
              </a:rPr>
              <a:t>Las investigaciones explicativas son tipo una introducción del tema que vamos a investigar o un fenómeno, y se hace con el objetivo de estudiar con el detalle la interacción del fenómeno. Por lo cual es importante contar toda la información completa para poder llevarla a cabo de manera correcta. </a:t>
            </a:r>
            <a:endParaRPr lang="es-MX" sz="2800" dirty="0">
              <a:solidFill>
                <a:schemeClr val="tx2">
                  <a:lumMod val="25000"/>
                </a:schemeClr>
              </a:solidFill>
            </a:endParaRPr>
          </a:p>
        </p:txBody>
      </p:sp>
    </p:spTree>
    <p:extLst>
      <p:ext uri="{BB962C8B-B14F-4D97-AF65-F5344CB8AC3E}">
        <p14:creationId xmlns:p14="http://schemas.microsoft.com/office/powerpoint/2010/main" val="1081874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A9441-97F0-2D56-CF64-446C9BBEEBB9}"/>
              </a:ext>
            </a:extLst>
          </p:cNvPr>
          <p:cNvSpPr>
            <a:spLocks noGrp="1"/>
          </p:cNvSpPr>
          <p:nvPr>
            <p:ph type="ctrTitle"/>
          </p:nvPr>
        </p:nvSpPr>
        <p:spPr>
          <a:xfrm>
            <a:off x="2994870" y="2215683"/>
            <a:ext cx="8355177" cy="1546400"/>
          </a:xfrm>
        </p:spPr>
        <p:txBody>
          <a:bodyPr/>
          <a:lstStyle/>
          <a:p>
            <a:r>
              <a:rPr lang="es-MX" dirty="0"/>
              <a:t>Identificación y descripción del universo y población de estudio</a:t>
            </a:r>
          </a:p>
        </p:txBody>
      </p:sp>
      <p:sp>
        <p:nvSpPr>
          <p:cNvPr id="3" name="Subtítulo 2">
            <a:extLst>
              <a:ext uri="{FF2B5EF4-FFF2-40B4-BE49-F238E27FC236}">
                <a16:creationId xmlns:a16="http://schemas.microsoft.com/office/drawing/2014/main" id="{43B8C2A5-3EA2-4B06-CF9E-8CE866FD8F92}"/>
              </a:ext>
            </a:extLst>
          </p:cNvPr>
          <p:cNvSpPr>
            <a:spLocks noGrp="1"/>
          </p:cNvSpPr>
          <p:nvPr>
            <p:ph type="subTitle" idx="1"/>
          </p:nvPr>
        </p:nvSpPr>
        <p:spPr/>
        <p:txBody>
          <a:bodyPr/>
          <a:lstStyle/>
          <a:p>
            <a:endParaRPr lang="es-MX" dirty="0"/>
          </a:p>
        </p:txBody>
      </p:sp>
    </p:spTree>
    <p:extLst>
      <p:ext uri="{BB962C8B-B14F-4D97-AF65-F5344CB8AC3E}">
        <p14:creationId xmlns:p14="http://schemas.microsoft.com/office/powerpoint/2010/main" val="364489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D80AD-7889-5530-69A4-6E00DEEA2A2C}"/>
              </a:ext>
            </a:extLst>
          </p:cNvPr>
          <p:cNvSpPr>
            <a:spLocks noGrp="1"/>
          </p:cNvSpPr>
          <p:nvPr>
            <p:ph type="title"/>
          </p:nvPr>
        </p:nvSpPr>
        <p:spPr/>
        <p:txBody>
          <a:bodyPr/>
          <a:lstStyle/>
          <a:p>
            <a:r>
              <a:rPr lang="es-MX" sz="4000" b="1" dirty="0">
                <a:effectLst/>
                <a:latin typeface="Arial" panose="020B0604020202020204" pitchFamily="34" charset="0"/>
                <a:ea typeface="Calibri" panose="020F0502020204030204" pitchFamily="34" charset="0"/>
                <a:cs typeface="Times New Roman" panose="02020603050405020304" pitchFamily="18" charset="0"/>
              </a:rPr>
              <a:t>Universo</a:t>
            </a:r>
            <a:endParaRPr lang="es-MX" sz="4000" dirty="0"/>
          </a:p>
        </p:txBody>
      </p:sp>
      <p:sp>
        <p:nvSpPr>
          <p:cNvPr id="3" name="Marcador de texto 2">
            <a:extLst>
              <a:ext uri="{FF2B5EF4-FFF2-40B4-BE49-F238E27FC236}">
                <a16:creationId xmlns:a16="http://schemas.microsoft.com/office/drawing/2014/main" id="{6C505579-1515-7E2E-8E8D-DBD6340994B2}"/>
              </a:ext>
            </a:extLst>
          </p:cNvPr>
          <p:cNvSpPr txBox="1">
            <a:spLocks/>
          </p:cNvSpPr>
          <p:nvPr/>
        </p:nvSpPr>
        <p:spPr>
          <a:xfrm>
            <a:off x="997695" y="2521284"/>
            <a:ext cx="8186738" cy="138588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s-MX" sz="1800" dirty="0">
                <a:solidFill>
                  <a:schemeClr val="tx2">
                    <a:lumMod val="25000"/>
                  </a:schemeClr>
                </a:solidFill>
                <a:effectLst/>
                <a:latin typeface="Arial" panose="020B0604020202020204" pitchFamily="34" charset="0"/>
                <a:ea typeface="Calibri" panose="020F0502020204030204" pitchFamily="34" charset="0"/>
              </a:rPr>
              <a:t>Es la totalidad de individuos o elementos en los cuales puede presentarse determinada característica susceptible a ser estudiada</a:t>
            </a:r>
          </a:p>
          <a:p>
            <a:endParaRPr lang="es-MX" sz="1800" dirty="0">
              <a:solidFill>
                <a:schemeClr val="tx2">
                  <a:lumMod val="25000"/>
                </a:schemeClr>
              </a:solidFill>
              <a:latin typeface="Arial" panose="020B0604020202020204" pitchFamily="34" charset="0"/>
            </a:endParaRPr>
          </a:p>
          <a:p>
            <a:r>
              <a:rPr lang="es-MX" sz="1800" dirty="0">
                <a:solidFill>
                  <a:schemeClr val="tx2">
                    <a:lumMod val="25000"/>
                  </a:schemeClr>
                </a:solidFill>
                <a:effectLst/>
                <a:latin typeface="Arial" panose="020B0604020202020204" pitchFamily="34" charset="0"/>
                <a:ea typeface="Calibri" panose="020F0502020204030204" pitchFamily="34" charset="0"/>
              </a:rPr>
              <a:t>Puede ser finito o infinito y en el caso de ser finito puede ser muy grande y no poderse estudiar en su totalidad</a:t>
            </a:r>
            <a:endParaRPr lang="es-MX" sz="2800" dirty="0">
              <a:solidFill>
                <a:schemeClr val="tx2">
                  <a:lumMod val="25000"/>
                </a:schemeClr>
              </a:solidFill>
            </a:endParaRPr>
          </a:p>
        </p:txBody>
      </p:sp>
      <p:pic>
        <p:nvPicPr>
          <p:cNvPr id="3074" name="Picture 2" descr="El universo, la población y la muestra | Data Fluency.Academy">
            <a:extLst>
              <a:ext uri="{FF2B5EF4-FFF2-40B4-BE49-F238E27FC236}">
                <a16:creationId xmlns:a16="http://schemas.microsoft.com/office/drawing/2014/main" id="{FB4C3ADD-904F-7418-062A-DABB87E20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931" y="4336628"/>
            <a:ext cx="3775326" cy="209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D80AD-7889-5530-69A4-6E00DEEA2A2C}"/>
              </a:ext>
            </a:extLst>
          </p:cNvPr>
          <p:cNvSpPr>
            <a:spLocks noGrp="1"/>
          </p:cNvSpPr>
          <p:nvPr>
            <p:ph type="title"/>
          </p:nvPr>
        </p:nvSpPr>
        <p:spPr/>
        <p:txBody>
          <a:bodyPr/>
          <a:lstStyle/>
          <a:p>
            <a:pPr marL="0" marR="0" algn="just">
              <a:lnSpc>
                <a:spcPct val="107000"/>
              </a:lnSpc>
              <a:spcBef>
                <a:spcPts val="0"/>
              </a:spcBef>
              <a:spcAft>
                <a:spcPts val="800"/>
              </a:spcAft>
            </a:pPr>
            <a:r>
              <a:rPr lang="es-MX" sz="4400" b="1" dirty="0">
                <a:effectLst/>
                <a:latin typeface="Arial" panose="020B0604020202020204" pitchFamily="34" charset="0"/>
                <a:ea typeface="Calibri" panose="020F0502020204030204" pitchFamily="34" charset="0"/>
                <a:cs typeface="Times New Roman" panose="02020603050405020304" pitchFamily="18" charset="0"/>
              </a:rPr>
              <a:t>Población</a:t>
            </a:r>
            <a:endParaRPr lang="es-MX" sz="4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6426DF47-06D1-B656-267E-C45EC9A86102}"/>
              </a:ext>
            </a:extLst>
          </p:cNvPr>
          <p:cNvSpPr txBox="1"/>
          <p:nvPr/>
        </p:nvSpPr>
        <p:spPr>
          <a:xfrm>
            <a:off x="997233" y="2024741"/>
            <a:ext cx="7875750" cy="1468031"/>
          </a:xfrm>
          <a:prstGeom prst="rect">
            <a:avLst/>
          </a:prstGeom>
          <a:noFill/>
        </p:spPr>
        <p:txBody>
          <a:bodyPr wrap="square">
            <a:spAutoFit/>
          </a:bodyPr>
          <a:lstStyle/>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Grupo del cual se desea algo (obtener información).</a:t>
            </a:r>
          </a:p>
          <a:p>
            <a:pPr marL="0" marR="0" algn="just">
              <a:lnSpc>
                <a:spcPct val="107000"/>
              </a:lnSpc>
              <a:spcBef>
                <a:spcPts val="0"/>
              </a:spcBef>
              <a:spcAft>
                <a:spcPts val="800"/>
              </a:spcAft>
            </a:pP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Parte del universo en la cual vamos a basar nuestro estudio según las características de nuestra investigación</a:t>
            </a: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Población y Muestra en una Investigación | SaberMetodología">
            <a:extLst>
              <a:ext uri="{FF2B5EF4-FFF2-40B4-BE49-F238E27FC236}">
                <a16:creationId xmlns:a16="http://schemas.microsoft.com/office/drawing/2014/main" id="{0C188A9E-DE58-E7EF-610B-CCD813493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958" y="3665417"/>
            <a:ext cx="3679740" cy="2920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0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D80AD-7889-5530-69A4-6E00DEEA2A2C}"/>
              </a:ext>
            </a:extLst>
          </p:cNvPr>
          <p:cNvSpPr>
            <a:spLocks noGrp="1"/>
          </p:cNvSpPr>
          <p:nvPr>
            <p:ph type="title"/>
          </p:nvPr>
        </p:nvSpPr>
        <p:spPr/>
        <p:txBody>
          <a:bodyPr/>
          <a:lstStyle/>
          <a:p>
            <a:r>
              <a:rPr lang="es-MX" sz="4800" b="1" dirty="0">
                <a:effectLst/>
                <a:latin typeface="Arial" panose="020B0604020202020204" pitchFamily="34" charset="0"/>
                <a:ea typeface="Calibri" panose="020F0502020204030204" pitchFamily="34" charset="0"/>
              </a:rPr>
              <a:t>Muestra</a:t>
            </a:r>
            <a:endParaRPr lang="es-MX" sz="8800" dirty="0"/>
          </a:p>
        </p:txBody>
      </p:sp>
      <p:sp>
        <p:nvSpPr>
          <p:cNvPr id="6" name="CuadroTexto 5">
            <a:extLst>
              <a:ext uri="{FF2B5EF4-FFF2-40B4-BE49-F238E27FC236}">
                <a16:creationId xmlns:a16="http://schemas.microsoft.com/office/drawing/2014/main" id="{1AFA232C-2DD8-0FCE-B123-316F1C65868A}"/>
              </a:ext>
            </a:extLst>
          </p:cNvPr>
          <p:cNvSpPr txBox="1"/>
          <p:nvPr/>
        </p:nvSpPr>
        <p:spPr>
          <a:xfrm>
            <a:off x="1077457" y="2109175"/>
            <a:ext cx="8026751" cy="2459712"/>
          </a:xfrm>
          <a:prstGeom prst="rect">
            <a:avLst/>
          </a:prstGeom>
          <a:noFill/>
        </p:spPr>
        <p:txBody>
          <a:bodyPr wrap="square">
            <a:spAutoFit/>
          </a:bodyPr>
          <a:lstStyle/>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Parte o subconjunto de la población, también conocida como población muestral.</a:t>
            </a: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Grupo en el que se realiza el estudio</a:t>
            </a: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Subconjunto de elementos que pertenecen al conjunto definido en sus características que llamamos población</a:t>
            </a: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MX" sz="18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Para seleccionar la muestra deben delimitarse las características de la población </a:t>
            </a:r>
            <a:endParaRPr lang="es-MX"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uicinov3">
            <a:extLst>
              <a:ext uri="{FF2B5EF4-FFF2-40B4-BE49-F238E27FC236}">
                <a16:creationId xmlns:a16="http://schemas.microsoft.com/office/drawing/2014/main" id="{7745C4AD-B7E0-8374-EEB3-4E06D732B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1582" y="4416939"/>
            <a:ext cx="2896387" cy="232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13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6497C-49E8-C797-E38F-E3AE52699138}"/>
              </a:ext>
            </a:extLst>
          </p:cNvPr>
          <p:cNvSpPr>
            <a:spLocks noGrp="1"/>
          </p:cNvSpPr>
          <p:nvPr>
            <p:ph type="title"/>
          </p:nvPr>
        </p:nvSpPr>
        <p:spPr/>
        <p:txBody>
          <a:bodyPr/>
          <a:lstStyle/>
          <a:p>
            <a:r>
              <a:rPr lang="es-ES" sz="2800" b="1" i="1" dirty="0">
                <a:effectLst/>
                <a:latin typeface="Arial" panose="020B0604020202020204" pitchFamily="34" charset="0"/>
                <a:ea typeface="Calibri" panose="020F0502020204030204" pitchFamily="34" charset="0"/>
              </a:rPr>
              <a:t>TIPOS</a:t>
            </a:r>
            <a:r>
              <a:rPr lang="es-ES" sz="2800" b="1" i="1" spc="-10" dirty="0">
                <a:effectLst/>
                <a:latin typeface="Arial" panose="020B0604020202020204" pitchFamily="34" charset="0"/>
                <a:ea typeface="Calibri" panose="020F0502020204030204" pitchFamily="34" charset="0"/>
              </a:rPr>
              <a:t> </a:t>
            </a:r>
            <a:r>
              <a:rPr lang="es-ES" sz="2800" b="1" i="1" dirty="0">
                <a:effectLst/>
                <a:latin typeface="Arial" panose="020B0604020202020204" pitchFamily="34" charset="0"/>
                <a:ea typeface="Calibri" panose="020F0502020204030204" pitchFamily="34" charset="0"/>
              </a:rPr>
              <a:t>DE</a:t>
            </a:r>
            <a:r>
              <a:rPr lang="es-ES" sz="2800" b="1" i="1" spc="-20" dirty="0">
                <a:effectLst/>
                <a:latin typeface="Arial" panose="020B0604020202020204" pitchFamily="34" charset="0"/>
                <a:ea typeface="Calibri" panose="020F0502020204030204" pitchFamily="34" charset="0"/>
              </a:rPr>
              <a:t> </a:t>
            </a:r>
            <a:r>
              <a:rPr lang="es-ES" sz="2800" b="1" i="1" spc="-20" dirty="0">
                <a:latin typeface="Arial" panose="020B0604020202020204" pitchFamily="34" charset="0"/>
                <a:ea typeface="Calibri" panose="020F0502020204030204" pitchFamily="34" charset="0"/>
              </a:rPr>
              <a:t>ESTUDIO DESCRIPTIVO </a:t>
            </a:r>
            <a:endParaRPr lang="es-MX" sz="2800" dirty="0"/>
          </a:p>
        </p:txBody>
      </p:sp>
      <p:sp>
        <p:nvSpPr>
          <p:cNvPr id="4" name="CuadroTexto 3">
            <a:extLst>
              <a:ext uri="{FF2B5EF4-FFF2-40B4-BE49-F238E27FC236}">
                <a16:creationId xmlns:a16="http://schemas.microsoft.com/office/drawing/2014/main" id="{4D1D8C61-7EC0-9FAF-9290-2F94EE8CFCBB}"/>
              </a:ext>
            </a:extLst>
          </p:cNvPr>
          <p:cNvSpPr txBox="1"/>
          <p:nvPr/>
        </p:nvSpPr>
        <p:spPr>
          <a:xfrm>
            <a:off x="878302" y="1722787"/>
            <a:ext cx="6157518" cy="3493264"/>
          </a:xfrm>
          <a:prstGeom prst="rect">
            <a:avLst/>
          </a:prstGeom>
          <a:noFill/>
        </p:spPr>
        <p:txBody>
          <a:bodyPr wrap="square">
            <a:spAutoFit/>
          </a:bodyPr>
          <a:lstStyle/>
          <a:p>
            <a:pPr marL="64770" marR="0">
              <a:spcBef>
                <a:spcPts val="900"/>
              </a:spcBef>
              <a:spcAft>
                <a:spcPts val="0"/>
              </a:spcAft>
            </a:pPr>
            <a:r>
              <a:rPr lang="es-MX" sz="1600" b="1" dirty="0">
                <a:solidFill>
                  <a:schemeClr val="tx2">
                    <a:lumMod val="25000"/>
                  </a:schemeClr>
                </a:solidFill>
                <a:effectLst/>
                <a:latin typeface="Calibri" panose="020F0502020204030204" pitchFamily="34" charset="0"/>
                <a:ea typeface="Calibri" panose="020F0502020204030204" pitchFamily="34" charset="0"/>
              </a:rPr>
              <a:t>Estudios longitudinales</a:t>
            </a:r>
          </a:p>
          <a:p>
            <a:pPr marL="64770" marR="0">
              <a:spcBef>
                <a:spcPts val="900"/>
              </a:spcBef>
              <a:spcAft>
                <a:spcPts val="0"/>
              </a:spcAft>
            </a:pPr>
            <a:r>
              <a:rPr lang="es-MX" sz="1600" dirty="0">
                <a:solidFill>
                  <a:schemeClr val="tx2">
                    <a:lumMod val="25000"/>
                  </a:schemeClr>
                </a:solidFill>
                <a:effectLst/>
                <a:latin typeface="Calibri" panose="020F0502020204030204" pitchFamily="34" charset="0"/>
                <a:ea typeface="Calibri" panose="020F0502020204030204" pitchFamily="34" charset="0"/>
              </a:rPr>
              <a:t>Los estudios longitudinales se encargan de investigar uno o varios factores dentro de un período de tiempo prolongado y se dividen en dos tipos.</a:t>
            </a:r>
          </a:p>
          <a:p>
            <a:pPr marL="350520" marR="0" indent="-285750">
              <a:spcBef>
                <a:spcPts val="900"/>
              </a:spcBef>
              <a:spcAft>
                <a:spcPts val="0"/>
              </a:spcAft>
              <a:buFont typeface="Wingdings" panose="05000000000000000000" pitchFamily="2" charset="2"/>
              <a:buChar char="Ø"/>
            </a:pPr>
            <a:r>
              <a:rPr lang="es-MX" sz="1600" dirty="0">
                <a:solidFill>
                  <a:schemeClr val="tx2">
                    <a:lumMod val="25000"/>
                  </a:schemeClr>
                </a:solidFill>
                <a:effectLst/>
                <a:latin typeface="Calibri" panose="020F0502020204030204" pitchFamily="34" charset="0"/>
                <a:ea typeface="Calibri" panose="020F0502020204030204" pitchFamily="34" charset="0"/>
              </a:rPr>
              <a:t>Reportes de caso</a:t>
            </a:r>
          </a:p>
          <a:p>
            <a:pPr marL="350520" marR="0" indent="-285750">
              <a:spcBef>
                <a:spcPts val="900"/>
              </a:spcBef>
              <a:spcAft>
                <a:spcPts val="0"/>
              </a:spcAft>
              <a:buFont typeface="Wingdings" panose="05000000000000000000" pitchFamily="2" charset="2"/>
              <a:buChar char="Ø"/>
            </a:pPr>
            <a:r>
              <a:rPr lang="es-MX" sz="1600" dirty="0">
                <a:solidFill>
                  <a:schemeClr val="tx2">
                    <a:lumMod val="25000"/>
                  </a:schemeClr>
                </a:solidFill>
                <a:effectLst/>
                <a:latin typeface="Calibri" panose="020F0502020204030204" pitchFamily="34" charset="0"/>
                <a:ea typeface="Calibri" panose="020F0502020204030204" pitchFamily="34" charset="0"/>
              </a:rPr>
              <a:t>Reportes de serie de casos</a:t>
            </a:r>
          </a:p>
          <a:p>
            <a:pPr marL="64770" marR="0">
              <a:spcBef>
                <a:spcPts val="900"/>
              </a:spcBef>
              <a:spcAft>
                <a:spcPts val="0"/>
              </a:spcAft>
            </a:pPr>
            <a:r>
              <a:rPr lang="es-MX" sz="1600" b="1" dirty="0">
                <a:solidFill>
                  <a:schemeClr val="tx2">
                    <a:lumMod val="25000"/>
                  </a:schemeClr>
                </a:solidFill>
                <a:effectLst/>
                <a:latin typeface="Calibri" panose="020F0502020204030204" pitchFamily="34" charset="0"/>
                <a:ea typeface="Calibri" panose="020F0502020204030204" pitchFamily="34" charset="0"/>
              </a:rPr>
              <a:t>Estudio transversal (de prevalencia)</a:t>
            </a:r>
          </a:p>
          <a:p>
            <a:pPr marL="64770" marR="0">
              <a:spcBef>
                <a:spcPts val="900"/>
              </a:spcBef>
              <a:spcAft>
                <a:spcPts val="0"/>
              </a:spcAft>
            </a:pPr>
            <a:r>
              <a:rPr lang="es-MX" sz="1600" dirty="0">
                <a:solidFill>
                  <a:schemeClr val="tx2">
                    <a:lumMod val="25000"/>
                  </a:schemeClr>
                </a:solidFill>
                <a:effectLst/>
                <a:latin typeface="Calibri" panose="020F0502020204030204" pitchFamily="34" charset="0"/>
                <a:ea typeface="Calibri" panose="020F0502020204030204" pitchFamily="34" charset="0"/>
              </a:rPr>
              <a:t>Los estudios transversales, también conocidos como “de corte”, se utilizan para conocer una situación particular en un punto específico, o en un período corto en el tiempo.</a:t>
            </a:r>
          </a:p>
          <a:p>
            <a:pPr marL="64770" marR="0">
              <a:spcBef>
                <a:spcPts val="900"/>
              </a:spcBef>
              <a:spcAft>
                <a:spcPts val="0"/>
              </a:spcAft>
            </a:pPr>
            <a:endParaRPr lang="es-MX" sz="1600" dirty="0">
              <a:solidFill>
                <a:schemeClr val="tx2">
                  <a:lumMod val="25000"/>
                </a:schemeClr>
              </a:solidFill>
              <a:effectLst/>
              <a:latin typeface="Calibri" panose="020F0502020204030204" pitchFamily="34" charset="0"/>
              <a:ea typeface="Calibri" panose="020F0502020204030204" pitchFamily="34" charset="0"/>
            </a:endParaRPr>
          </a:p>
        </p:txBody>
      </p:sp>
      <p:sp>
        <p:nvSpPr>
          <p:cNvPr id="6" name="CuadroTexto 5">
            <a:extLst>
              <a:ext uri="{FF2B5EF4-FFF2-40B4-BE49-F238E27FC236}">
                <a16:creationId xmlns:a16="http://schemas.microsoft.com/office/drawing/2014/main" id="{37AFF60E-A2CF-200B-D1AA-831C8B9F08E2}"/>
              </a:ext>
            </a:extLst>
          </p:cNvPr>
          <p:cNvSpPr txBox="1"/>
          <p:nvPr/>
        </p:nvSpPr>
        <p:spPr>
          <a:xfrm>
            <a:off x="3905196" y="4957641"/>
            <a:ext cx="6157518" cy="1774845"/>
          </a:xfrm>
          <a:prstGeom prst="rect">
            <a:avLst/>
          </a:prstGeom>
          <a:noFill/>
        </p:spPr>
        <p:txBody>
          <a:bodyPr wrap="square">
            <a:spAutoFit/>
          </a:bodyPr>
          <a:lstStyle/>
          <a:p>
            <a:pPr marL="64770" marR="0">
              <a:spcBef>
                <a:spcPts val="790"/>
              </a:spcBef>
              <a:spcAft>
                <a:spcPts val="0"/>
              </a:spcAft>
            </a:pPr>
            <a:r>
              <a:rPr lang="es-MX" sz="1600" b="1" dirty="0">
                <a:solidFill>
                  <a:schemeClr val="tx2">
                    <a:lumMod val="25000"/>
                  </a:schemeClr>
                </a:solidFill>
                <a:effectLst/>
                <a:latin typeface="Calibri" panose="020F0502020204030204" pitchFamily="34" charset="0"/>
                <a:ea typeface="Calibri" panose="020F0502020204030204" pitchFamily="34" charset="0"/>
              </a:rPr>
              <a:t>Estudio ecológico (correlacional)</a:t>
            </a:r>
          </a:p>
          <a:p>
            <a:pPr marL="64770" marR="0">
              <a:spcBef>
                <a:spcPts val="790"/>
              </a:spcBef>
              <a:spcAft>
                <a:spcPts val="0"/>
              </a:spcAft>
            </a:pPr>
            <a:r>
              <a:rPr lang="es-MX" sz="1600" dirty="0">
                <a:solidFill>
                  <a:schemeClr val="tx2">
                    <a:lumMod val="25000"/>
                  </a:schemeClr>
                </a:solidFill>
                <a:effectLst/>
                <a:latin typeface="Calibri" panose="020F0502020204030204" pitchFamily="34" charset="0"/>
                <a:ea typeface="Calibri" panose="020F0502020204030204" pitchFamily="34" charset="0"/>
              </a:rPr>
              <a:t>En este tipo de estudios se tratan de identificar asociaciones entre dos acontecimientos dentro de un grupo de población específico; por ejemplo, qué relación tienen entre sí un evento en particular y una posible consecuencia dentro de una población.</a:t>
            </a:r>
          </a:p>
          <a:p>
            <a:pPr marL="64770" marR="0">
              <a:spcBef>
                <a:spcPts val="790"/>
              </a:spcBef>
              <a:spcAft>
                <a:spcPts val="0"/>
              </a:spcAft>
            </a:pPr>
            <a:endParaRPr lang="es-MX" sz="1600" dirty="0">
              <a:solidFill>
                <a:schemeClr val="tx2">
                  <a:lumMod val="25000"/>
                </a:schemeClr>
              </a:solidFill>
              <a:effectLst/>
              <a:latin typeface="Calibri" panose="020F0502020204030204" pitchFamily="34" charset="0"/>
              <a:ea typeface="Calibri" panose="020F0502020204030204" pitchFamily="34" charset="0"/>
            </a:endParaRPr>
          </a:p>
        </p:txBody>
      </p:sp>
      <p:pic>
        <p:nvPicPr>
          <p:cNvPr id="6146" name="Picture 2" descr="Qué es la investigación documental?">
            <a:extLst>
              <a:ext uri="{FF2B5EF4-FFF2-40B4-BE49-F238E27FC236}">
                <a16:creationId xmlns:a16="http://schemas.microsoft.com/office/drawing/2014/main" id="{BDE86EA1-7F29-DDAE-C14F-18DD3D01A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346" y="2097039"/>
            <a:ext cx="3109705" cy="20693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nvestigación Exploratoria según autores - Tesis plus">
            <a:extLst>
              <a:ext uri="{FF2B5EF4-FFF2-40B4-BE49-F238E27FC236}">
                <a16:creationId xmlns:a16="http://schemas.microsoft.com/office/drawing/2014/main" id="{91375D6A-C553-5772-06FC-78265AEEE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51" y="4781273"/>
            <a:ext cx="1397906" cy="212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714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4809D-565A-20E1-4EAC-229860C44124}"/>
              </a:ext>
            </a:extLst>
          </p:cNvPr>
          <p:cNvSpPr>
            <a:spLocks noGrp="1"/>
          </p:cNvSpPr>
          <p:nvPr>
            <p:ph type="title"/>
          </p:nvPr>
        </p:nvSpPr>
        <p:spPr/>
        <p:txBody>
          <a:bodyPr/>
          <a:lstStyle/>
          <a:p>
            <a:r>
              <a:rPr lang="es-ES" sz="1800" b="1" i="1" dirty="0">
                <a:effectLst/>
                <a:latin typeface="Arial" panose="020B0604020202020204" pitchFamily="34" charset="0"/>
                <a:ea typeface="Calibri" panose="020F0502020204030204" pitchFamily="34" charset="0"/>
              </a:rPr>
              <a:t>ESTRUCTURA</a:t>
            </a:r>
            <a:r>
              <a:rPr lang="es-ES" sz="1800" b="1" i="1" spc="-5"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BÁSICA</a:t>
            </a:r>
            <a:r>
              <a:rPr lang="es-ES" sz="1800" b="1" i="1" spc="-5"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DE</a:t>
            </a:r>
            <a:r>
              <a:rPr lang="es-ES" sz="1800" b="1" i="1" spc="-5"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UN</a:t>
            </a:r>
            <a:r>
              <a:rPr lang="es-ES" sz="1800" b="1" i="1" spc="-20"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TRABAJO DE</a:t>
            </a:r>
            <a:r>
              <a:rPr lang="es-ES" sz="1800" b="1" i="1" spc="-5"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INVESTIGACIÓN</a:t>
            </a:r>
            <a:r>
              <a:rPr lang="es-ES" sz="1800" b="1" i="1" spc="-10" dirty="0">
                <a:effectLst/>
                <a:latin typeface="Arial" panose="020B0604020202020204" pitchFamily="34" charset="0"/>
                <a:ea typeface="Calibri" panose="020F0502020204030204" pitchFamily="34" charset="0"/>
              </a:rPr>
              <a:t> </a:t>
            </a:r>
            <a:r>
              <a:rPr lang="es-ES" sz="1800" b="1" i="1" dirty="0">
                <a:effectLst/>
                <a:latin typeface="Arial" panose="020B0604020202020204" pitchFamily="34" charset="0"/>
                <a:ea typeface="Calibri" panose="020F0502020204030204" pitchFamily="34" charset="0"/>
              </a:rPr>
              <a:t>DOCUMENTAL</a:t>
            </a:r>
            <a:endParaRPr lang="es-MX" dirty="0"/>
          </a:p>
        </p:txBody>
      </p:sp>
      <p:sp>
        <p:nvSpPr>
          <p:cNvPr id="4" name="CuadroTexto 3">
            <a:extLst>
              <a:ext uri="{FF2B5EF4-FFF2-40B4-BE49-F238E27FC236}">
                <a16:creationId xmlns:a16="http://schemas.microsoft.com/office/drawing/2014/main" id="{28FC5DD3-1B32-8936-CD08-C56880A723FE}"/>
              </a:ext>
            </a:extLst>
          </p:cNvPr>
          <p:cNvSpPr txBox="1"/>
          <p:nvPr/>
        </p:nvSpPr>
        <p:spPr>
          <a:xfrm>
            <a:off x="1224793" y="2702896"/>
            <a:ext cx="6157518" cy="2588914"/>
          </a:xfrm>
          <a:prstGeom prst="rect">
            <a:avLst/>
          </a:prstGeom>
          <a:noFill/>
        </p:spPr>
        <p:txBody>
          <a:bodyPr wrap="square">
            <a:spAutoFit/>
          </a:bodyPr>
          <a:lstStyle/>
          <a:p>
            <a:pPr marL="64770" marR="74930" algn="just">
              <a:lnSpc>
                <a:spcPct val="106000"/>
              </a:lnSpc>
              <a:spcBef>
                <a:spcPts val="900"/>
              </a:spcBef>
              <a:spcAft>
                <a:spcPts val="0"/>
              </a:spcAft>
            </a:pPr>
            <a:r>
              <a:rPr lang="es-ES" dirty="0">
                <a:solidFill>
                  <a:schemeClr val="tx2">
                    <a:lumMod val="25000"/>
                  </a:schemeClr>
                </a:solidFill>
                <a:latin typeface="Arial" panose="020B0604020202020204" pitchFamily="34" charset="0"/>
                <a:ea typeface="Calibri" panose="020F0502020204030204" pitchFamily="34" charset="0"/>
              </a:rPr>
              <a:t>E</a:t>
            </a:r>
            <a:r>
              <a:rPr lang="es-ES" sz="1400" dirty="0">
                <a:solidFill>
                  <a:schemeClr val="tx2">
                    <a:lumMod val="25000"/>
                  </a:schemeClr>
                </a:solidFill>
                <a:effectLst/>
                <a:latin typeface="Arial" panose="020B0604020202020204" pitchFamily="34" charset="0"/>
                <a:ea typeface="Calibri" panose="020F0502020204030204" pitchFamily="34" charset="0"/>
              </a:rPr>
              <a:t>stas características tiene la siguiente</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estructura</a:t>
            </a:r>
            <a:r>
              <a:rPr lang="es-ES" sz="1400" spc="-5" dirty="0">
                <a:solidFill>
                  <a:schemeClr val="tx2">
                    <a:lumMod val="25000"/>
                  </a:schemeClr>
                </a:solidFill>
                <a:effectLst/>
                <a:latin typeface="Arial" panose="020B0604020202020204" pitchFamily="34" charset="0"/>
                <a:ea typeface="Calibri" panose="020F0502020204030204" pitchFamily="34" charset="0"/>
              </a:rPr>
              <a:t> </a:t>
            </a:r>
            <a:r>
              <a:rPr lang="es-ES" sz="1400" dirty="0">
                <a:solidFill>
                  <a:schemeClr val="tx2">
                    <a:lumMod val="25000"/>
                  </a:schemeClr>
                </a:solidFill>
                <a:effectLst/>
                <a:latin typeface="Arial" panose="020B0604020202020204" pitchFamily="34" charset="0"/>
                <a:ea typeface="Calibri" panose="020F0502020204030204" pitchFamily="34" charset="0"/>
              </a:rPr>
              <a:t>básica:</a:t>
            </a:r>
            <a:endParaRPr lang="es-MX" sz="1200" dirty="0">
              <a:solidFill>
                <a:schemeClr val="tx2">
                  <a:lumMod val="25000"/>
                </a:schemeClr>
              </a:solidFill>
              <a:effectLst/>
              <a:latin typeface="Calibri" panose="020F0502020204030204" pitchFamily="34" charset="0"/>
              <a:ea typeface="Calibri" panose="020F0502020204030204" pitchFamily="34" charset="0"/>
            </a:endParaRPr>
          </a:p>
          <a:p>
            <a:pPr marL="342900" marR="0" lvl="0" indent="-342900">
              <a:lnSpc>
                <a:spcPct val="107000"/>
              </a:lnSpc>
              <a:spcBef>
                <a:spcPts val="795"/>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Estado</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de la</a:t>
            </a:r>
            <a:r>
              <a:rPr lang="es-MX" sz="1400" spc="-1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cuestión.</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5"/>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Planteamiento</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del</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problema.</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95"/>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Objetivo</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general</a:t>
            </a:r>
            <a:r>
              <a:rPr lang="es-MX" sz="1400" spc="-3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y</a:t>
            </a:r>
            <a:r>
              <a:rPr lang="es-MX" sz="1400" spc="-1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específicos.</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0"/>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Límites</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y alcances.</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0"/>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Marco</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teórico/metodológico.</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0"/>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Análisis</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de</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la</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cuestión.</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95"/>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Conclusiones.</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0"/>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Fuentes</a:t>
            </a:r>
            <a:r>
              <a:rPr lang="es-MX" sz="1400" spc="-5"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consultadas.</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a:p>
            <a:pPr marL="342900" marR="0" lvl="0" indent="-342900">
              <a:lnSpc>
                <a:spcPct val="107000"/>
              </a:lnSpc>
              <a:spcBef>
                <a:spcPts val="110"/>
              </a:spcBef>
              <a:spcAft>
                <a:spcPts val="0"/>
              </a:spcAft>
              <a:buSzPts val="1100"/>
              <a:buFont typeface="Wingdings" panose="05000000000000000000" pitchFamily="2" charset="2"/>
              <a:buChar char=""/>
              <a:tabLst>
                <a:tab pos="521970" algn="l"/>
              </a:tabLst>
            </a:pP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Anexos</a:t>
            </a:r>
            <a:r>
              <a:rPr lang="es-MX" sz="1400" spc="-2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(si</a:t>
            </a:r>
            <a:r>
              <a:rPr lang="es-MX" sz="1400" spc="-1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 </a:t>
            </a:r>
            <a:r>
              <a:rPr lang="es-MX" sz="1400" dirty="0">
                <a:solidFill>
                  <a:schemeClr val="tx2">
                    <a:lumMod val="25000"/>
                  </a:schemeClr>
                </a:solidFill>
                <a:effectLst/>
                <a:latin typeface="Arial" panose="020B0604020202020204" pitchFamily="34" charset="0"/>
                <a:ea typeface="Wingdings" panose="05000000000000000000" pitchFamily="2" charset="2"/>
                <a:cs typeface="Wingdings" panose="05000000000000000000" pitchFamily="2" charset="2"/>
              </a:rPr>
              <a:t>aplica).</a:t>
            </a:r>
            <a:endParaRPr lang="es-MX" sz="1200" dirty="0">
              <a:solidFill>
                <a:schemeClr val="tx2">
                  <a:lumMod val="25000"/>
                </a:schemeClr>
              </a:solidFill>
              <a:effectLst/>
              <a:latin typeface="Calibri" panose="020F0502020204030204" pitchFamily="34" charset="0"/>
              <a:ea typeface="Wingdings" panose="05000000000000000000" pitchFamily="2" charset="2"/>
              <a:cs typeface="Wingdings" panose="05000000000000000000" pitchFamily="2" charset="2"/>
            </a:endParaRPr>
          </a:p>
        </p:txBody>
      </p:sp>
      <p:pic>
        <p:nvPicPr>
          <p:cNvPr id="8194" name="Picture 2" descr="Estructura de una tesis o proyecto de investigación académica">
            <a:extLst>
              <a:ext uri="{FF2B5EF4-FFF2-40B4-BE49-F238E27FC236}">
                <a16:creationId xmlns:a16="http://schemas.microsoft.com/office/drawing/2014/main" id="{608FDD89-B6DE-4858-996F-28912E831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971" y="2702896"/>
            <a:ext cx="2750190" cy="2750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4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CFA50E-2659-1794-FAE1-1EABAA73AE8C}"/>
              </a:ext>
            </a:extLst>
          </p:cNvPr>
          <p:cNvSpPr>
            <a:spLocks noGrp="1"/>
          </p:cNvSpPr>
          <p:nvPr>
            <p:ph type="title"/>
          </p:nvPr>
        </p:nvSpPr>
        <p:spPr/>
        <p:txBody>
          <a:bodyPr/>
          <a:lstStyle/>
          <a:p>
            <a:r>
              <a:rPr lang="en-US" sz="3200" b="1" dirty="0"/>
              <a:t>Pasos para un </a:t>
            </a:r>
            <a:r>
              <a:rPr lang="en-US" sz="3200" b="1" dirty="0" err="1"/>
              <a:t>Estudio</a:t>
            </a:r>
            <a:r>
              <a:rPr lang="en-US" sz="3200" b="1" dirty="0"/>
              <a:t> descriptive</a:t>
            </a:r>
            <a:endParaRPr lang="es-MX" sz="3200" b="1" dirty="0"/>
          </a:p>
        </p:txBody>
      </p:sp>
      <p:sp>
        <p:nvSpPr>
          <p:cNvPr id="4" name="CuadroTexto 3">
            <a:extLst>
              <a:ext uri="{FF2B5EF4-FFF2-40B4-BE49-F238E27FC236}">
                <a16:creationId xmlns:a16="http://schemas.microsoft.com/office/drawing/2014/main" id="{97454C68-271A-7469-D360-B13D14C7D77E}"/>
              </a:ext>
            </a:extLst>
          </p:cNvPr>
          <p:cNvSpPr txBox="1"/>
          <p:nvPr/>
        </p:nvSpPr>
        <p:spPr>
          <a:xfrm>
            <a:off x="549947" y="1576408"/>
            <a:ext cx="6157518" cy="5495287"/>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s-MX" sz="1600" b="1"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Pregunta:</a:t>
            </a:r>
            <a:r>
              <a:rPr lang="es-MX" sz="16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En primer lugar, hay que preguntar. Debemos plantear de forma adecuada y concisa las preguntas de investigación. Es decir, debemos tener claro qué buscamos. Una vez las tengamos, sabremos qué camino tomar.</a:t>
            </a:r>
          </a:p>
          <a:p>
            <a:pPr marL="285750" marR="0" indent="-285750">
              <a:lnSpc>
                <a:spcPct val="107000"/>
              </a:lnSpc>
              <a:spcBef>
                <a:spcPts val="0"/>
              </a:spcBef>
              <a:spcAft>
                <a:spcPts val="800"/>
              </a:spcAft>
              <a:buFont typeface="Wingdings" panose="05000000000000000000" pitchFamily="2" charset="2"/>
              <a:buChar char="Ø"/>
            </a:pPr>
            <a:r>
              <a:rPr lang="es-MX" sz="1600" b="1"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Elección:</a:t>
            </a:r>
            <a:r>
              <a:rPr lang="es-MX" sz="16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En segundo término, hay que elegir. Hay que escoger el método y qué indicadores utilizaremos. Así, tendremos que saber cuáles de ellos nos serán de utilidad. Pero para poder dar este paso hay que conocerlos en profundidad.</a:t>
            </a:r>
          </a:p>
          <a:p>
            <a:pPr marL="285750" marR="0" indent="-285750">
              <a:lnSpc>
                <a:spcPct val="107000"/>
              </a:lnSpc>
              <a:spcBef>
                <a:spcPts val="0"/>
              </a:spcBef>
              <a:spcAft>
                <a:spcPts val="800"/>
              </a:spcAft>
              <a:buFont typeface="Wingdings" panose="05000000000000000000" pitchFamily="2" charset="2"/>
              <a:buChar char="Ø"/>
            </a:pPr>
            <a:r>
              <a:rPr lang="es-MX" sz="1600" b="1"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Análisis:</a:t>
            </a:r>
            <a:r>
              <a:rPr lang="es-MX" sz="16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Como tercera fase, hay que analizar. Ahora, debemos poner en práctica aquello que elegimos antes. Hay que hacer el trabajo de campo. Debemos medir, resumir, dividir, clasificar y, en definitiva, describir.</a:t>
            </a:r>
          </a:p>
          <a:p>
            <a:pPr marL="285750" marR="0" indent="-285750">
              <a:lnSpc>
                <a:spcPct val="107000"/>
              </a:lnSpc>
              <a:spcBef>
                <a:spcPts val="0"/>
              </a:spcBef>
              <a:spcAft>
                <a:spcPts val="800"/>
              </a:spcAft>
              <a:buFont typeface="Wingdings" panose="05000000000000000000" pitchFamily="2" charset="2"/>
              <a:buChar char="Ø"/>
            </a:pPr>
            <a:r>
              <a:rPr lang="es-MX" sz="1600" b="1"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Interpretación:</a:t>
            </a:r>
            <a:r>
              <a:rPr lang="es-MX" sz="16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Por último, hay que interpretar. Con los datos en la mano, hay que entender qué se muestra. Para ello, debemos tener claro qué es un promedio o que es una variabilidad. También otros conceptos como la asimetría o la curtosis.</a:t>
            </a:r>
          </a:p>
          <a:p>
            <a:pPr marL="0" marR="0">
              <a:lnSpc>
                <a:spcPct val="107000"/>
              </a:lnSpc>
              <a:spcBef>
                <a:spcPts val="0"/>
              </a:spcBef>
              <a:spcAft>
                <a:spcPts val="800"/>
              </a:spcAft>
            </a:pPr>
            <a:r>
              <a:rPr lang="es-MX" sz="1600" dirty="0">
                <a:solidFill>
                  <a:schemeClr val="tx2">
                    <a:lumMod val="25000"/>
                  </a:schemeClr>
                </a:solidFill>
                <a:effectLst/>
                <a:latin typeface="Arial" panose="020B0604020202020204" pitchFamily="34" charset="0"/>
                <a:ea typeface="Calibri" panose="020F0502020204030204" pitchFamily="34" charset="0"/>
                <a:cs typeface="Times New Roman" panose="02020603050405020304" pitchFamily="18" charset="0"/>
              </a:rPr>
              <a:t> </a:t>
            </a:r>
            <a:endParaRPr lang="es-MX" sz="16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218" name="Picture 2" descr="Estudio descriptivo | Tipos de estudios">
            <a:extLst>
              <a:ext uri="{FF2B5EF4-FFF2-40B4-BE49-F238E27FC236}">
                <a16:creationId xmlns:a16="http://schemas.microsoft.com/office/drawing/2014/main" id="{B7BE0962-72D4-D427-37E7-A4AE22CA4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944" y="2225224"/>
            <a:ext cx="2638411" cy="329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17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A9441-97F0-2D56-CF64-446C9BBEEBB9}"/>
              </a:ext>
            </a:extLst>
          </p:cNvPr>
          <p:cNvSpPr>
            <a:spLocks noGrp="1"/>
          </p:cNvSpPr>
          <p:nvPr>
            <p:ph type="ctrTitle"/>
          </p:nvPr>
        </p:nvSpPr>
        <p:spPr>
          <a:xfrm>
            <a:off x="2877424" y="2215683"/>
            <a:ext cx="8472623" cy="1546400"/>
          </a:xfrm>
        </p:spPr>
        <p:txBody>
          <a:bodyPr/>
          <a:lstStyle/>
          <a:p>
            <a:r>
              <a:rPr lang="es-MX" dirty="0"/>
              <a:t>Estudio de correlación en una investigación documental</a:t>
            </a:r>
          </a:p>
        </p:txBody>
      </p:sp>
      <p:sp>
        <p:nvSpPr>
          <p:cNvPr id="3" name="Subtítulo 2">
            <a:extLst>
              <a:ext uri="{FF2B5EF4-FFF2-40B4-BE49-F238E27FC236}">
                <a16:creationId xmlns:a16="http://schemas.microsoft.com/office/drawing/2014/main" id="{43B8C2A5-3EA2-4B06-CF9E-8CE866FD8F92}"/>
              </a:ext>
            </a:extLst>
          </p:cNvPr>
          <p:cNvSpPr>
            <a:spLocks noGrp="1"/>
          </p:cNvSpPr>
          <p:nvPr>
            <p:ph type="subTitle" idx="1"/>
          </p:nvPr>
        </p:nvSpPr>
        <p:spPr/>
        <p:txBody>
          <a:bodyPr/>
          <a:lstStyle/>
          <a:p>
            <a:endParaRPr lang="es-MX" dirty="0"/>
          </a:p>
        </p:txBody>
      </p:sp>
      <p:pic>
        <p:nvPicPr>
          <p:cNvPr id="4" name="Imagen 3">
            <a:extLst>
              <a:ext uri="{FF2B5EF4-FFF2-40B4-BE49-F238E27FC236}">
                <a16:creationId xmlns:a16="http://schemas.microsoft.com/office/drawing/2014/main" id="{7D9840CB-96D4-C4B3-458E-30E0BF04AC2F}"/>
              </a:ext>
            </a:extLst>
          </p:cNvPr>
          <p:cNvPicPr>
            <a:picLocks noChangeAspect="1"/>
          </p:cNvPicPr>
          <p:nvPr/>
        </p:nvPicPr>
        <p:blipFill rotWithShape="1">
          <a:blip r:embed="rId2">
            <a:clrChange>
              <a:clrFrom>
                <a:srgbClr val="FFFFFF"/>
              </a:clrFrom>
              <a:clrTo>
                <a:srgbClr val="FFFFFF">
                  <a:alpha val="0"/>
                </a:srgbClr>
              </a:clrTo>
            </a:clrChange>
          </a:blip>
          <a:srcRect l="56464" t="14370" r="7098" b="20644"/>
          <a:stretch/>
        </p:blipFill>
        <p:spPr>
          <a:xfrm>
            <a:off x="370371" y="1454699"/>
            <a:ext cx="3277068" cy="3068368"/>
          </a:xfrm>
          <a:prstGeom prst="rect">
            <a:avLst/>
          </a:prstGeom>
        </p:spPr>
      </p:pic>
    </p:spTree>
    <p:extLst>
      <p:ext uri="{BB962C8B-B14F-4D97-AF65-F5344CB8AC3E}">
        <p14:creationId xmlns:p14="http://schemas.microsoft.com/office/powerpoint/2010/main" val="3884017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20B2BCE-569A-630A-B321-9F01E5718237}"/>
              </a:ext>
            </a:extLst>
          </p:cNvPr>
          <p:cNvSpPr txBox="1"/>
          <p:nvPr/>
        </p:nvSpPr>
        <p:spPr>
          <a:xfrm>
            <a:off x="440040" y="2501289"/>
            <a:ext cx="6100010" cy="1200329"/>
          </a:xfrm>
          <a:prstGeom prst="rect">
            <a:avLst/>
          </a:prstGeom>
          <a:noFill/>
        </p:spPr>
        <p:txBody>
          <a:bodyPr wrap="square">
            <a:spAutoFit/>
          </a:bodyPr>
          <a:lstStyle/>
          <a:p>
            <a:pPr algn="just"/>
            <a:r>
              <a:rPr lang="es-MX" dirty="0">
                <a:solidFill>
                  <a:schemeClr val="tx2">
                    <a:lumMod val="25000"/>
                  </a:schemeClr>
                </a:solidFill>
                <a:latin typeface="Arial" panose="020B0604020202020204" pitchFamily="34" charset="0"/>
                <a:ea typeface="Calibri" panose="020F0502020204030204" pitchFamily="34" charset="0"/>
              </a:rPr>
              <a:t>Ti</a:t>
            </a:r>
            <a:r>
              <a:rPr lang="es-MX" sz="1800" dirty="0">
                <a:solidFill>
                  <a:schemeClr val="tx2">
                    <a:lumMod val="25000"/>
                  </a:schemeClr>
                </a:solidFill>
                <a:effectLst/>
                <a:latin typeface="Arial" panose="020B0604020202020204" pitchFamily="34" charset="0"/>
                <a:ea typeface="Calibri" panose="020F0502020204030204" pitchFamily="34" charset="0"/>
              </a:rPr>
              <a:t>po de método de investigación no experimental en el cual un investigador mide dos variables. Entiende y evalúa la relación estadística entre ellas sin influencia de ninguna variable extraña.</a:t>
            </a:r>
            <a:endParaRPr lang="es-MX" dirty="0">
              <a:solidFill>
                <a:schemeClr val="tx2">
                  <a:lumMod val="25000"/>
                </a:schemeClr>
              </a:solidFill>
            </a:endParaRPr>
          </a:p>
        </p:txBody>
      </p:sp>
      <p:pic>
        <p:nvPicPr>
          <p:cNvPr id="5" name="Picture 2" descr="Tipos de investigación cuantitativa: Cuáles son y ejemplos">
            <a:extLst>
              <a:ext uri="{FF2B5EF4-FFF2-40B4-BE49-F238E27FC236}">
                <a16:creationId xmlns:a16="http://schemas.microsoft.com/office/drawing/2014/main" id="{2908FE4D-AB54-CCE5-4801-F95743FBC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247" y="2172456"/>
            <a:ext cx="4587485" cy="305832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D297C5D-63EB-A001-8EAD-72643A37C31F}"/>
              </a:ext>
            </a:extLst>
          </p:cNvPr>
          <p:cNvSpPr txBox="1"/>
          <p:nvPr/>
        </p:nvSpPr>
        <p:spPr>
          <a:xfrm>
            <a:off x="440040" y="3825396"/>
            <a:ext cx="6100010" cy="923330"/>
          </a:xfrm>
          <a:prstGeom prst="rect">
            <a:avLst/>
          </a:prstGeom>
          <a:noFill/>
        </p:spPr>
        <p:txBody>
          <a:bodyPr wrap="square">
            <a:spAutoFit/>
          </a:bodyPr>
          <a:lstStyle/>
          <a:p>
            <a:pPr lvl="0" algn="just"/>
            <a:r>
              <a:rPr lang="es-MX" sz="1800" dirty="0">
                <a:solidFill>
                  <a:schemeClr val="tx2">
                    <a:lumMod val="25000"/>
                  </a:schemeClr>
                </a:solidFill>
                <a:effectLst/>
                <a:latin typeface="Arial" panose="020B0604020202020204" pitchFamily="34" charset="0"/>
                <a:ea typeface="Calibri" panose="020F0502020204030204" pitchFamily="34" charset="0"/>
              </a:rPr>
              <a:t>La investigación correlacional consiste en evaluar dos variables, siendo su fin estudiar el grado de correlación entre ellas. </a:t>
            </a:r>
            <a:endParaRPr lang="es-MX" sz="16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ítulo 6">
            <a:extLst>
              <a:ext uri="{FF2B5EF4-FFF2-40B4-BE49-F238E27FC236}">
                <a16:creationId xmlns:a16="http://schemas.microsoft.com/office/drawing/2014/main" id="{59CC87AF-949A-96DE-E620-4FF6880B178C}"/>
              </a:ext>
            </a:extLst>
          </p:cNvPr>
          <p:cNvSpPr txBox="1">
            <a:spLocks noGrp="1"/>
          </p:cNvSpPr>
          <p:nvPr>
            <p:ph type="title"/>
          </p:nvPr>
        </p:nvSpPr>
        <p:spPr>
          <a:xfrm>
            <a:off x="996950" y="300038"/>
            <a:ext cx="8186738" cy="1143000"/>
          </a:xfrm>
          <a:prstGeom prst="rect">
            <a:avLst/>
          </a:prstGeom>
          <a:noFill/>
        </p:spPr>
        <p:txBody>
          <a:bodyPr wrap="square">
            <a:spAutoFit/>
          </a:bodyPr>
          <a:lstStyle/>
          <a:p>
            <a:r>
              <a:rPr lang="es-MX" sz="3200" b="1" i="1" dirty="0">
                <a:latin typeface="Arial" panose="020B0604020202020204" pitchFamily="34" charset="0"/>
                <a:cs typeface="Arial" panose="020B0604020202020204" pitchFamily="34" charset="0"/>
              </a:rPr>
              <a:t>¿QUÉ ES LA INVESTIGACIÓN CORRELACIONAL?</a:t>
            </a:r>
          </a:p>
        </p:txBody>
      </p:sp>
    </p:spTree>
    <p:extLst>
      <p:ext uri="{BB962C8B-B14F-4D97-AF65-F5344CB8AC3E}">
        <p14:creationId xmlns:p14="http://schemas.microsoft.com/office/powerpoint/2010/main" val="206195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1B2F06E-1902-42BB-5289-9DFCA7E72304}"/>
              </a:ext>
            </a:extLst>
          </p:cNvPr>
          <p:cNvSpPr txBox="1"/>
          <p:nvPr/>
        </p:nvSpPr>
        <p:spPr>
          <a:xfrm>
            <a:off x="463627" y="1780923"/>
            <a:ext cx="7106729" cy="1477328"/>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Indagar cómo se puede comportar un concepto o una variable al conocer el comportamiento de otras variables vinculadas. Es decir, intentar predecir el valor aproximado que tendrá un grupo de individuos o casos en una variable, a partir del valor que poseen en la o las variables relacionadas.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6EB25E45-AA80-69AB-42C3-0F6E5B292091}"/>
              </a:ext>
            </a:extLst>
          </p:cNvPr>
          <p:cNvPicPr>
            <a:picLocks noChangeAspect="1"/>
          </p:cNvPicPr>
          <p:nvPr/>
        </p:nvPicPr>
        <p:blipFill>
          <a:blip r:embed="rId2"/>
          <a:stretch>
            <a:fillRect/>
          </a:stretch>
        </p:blipFill>
        <p:spPr>
          <a:xfrm>
            <a:off x="8166620" y="658284"/>
            <a:ext cx="3694287" cy="2770716"/>
          </a:xfrm>
          <a:prstGeom prst="rect">
            <a:avLst/>
          </a:prstGeom>
        </p:spPr>
      </p:pic>
      <p:sp>
        <p:nvSpPr>
          <p:cNvPr id="8" name="CuadroTexto 7">
            <a:extLst>
              <a:ext uri="{FF2B5EF4-FFF2-40B4-BE49-F238E27FC236}">
                <a16:creationId xmlns:a16="http://schemas.microsoft.com/office/drawing/2014/main" id="{88FE4985-85A7-F368-881E-D2BAF4976EB7}"/>
              </a:ext>
            </a:extLst>
          </p:cNvPr>
          <p:cNvSpPr txBox="1"/>
          <p:nvPr/>
        </p:nvSpPr>
        <p:spPr>
          <a:xfrm>
            <a:off x="6096000" y="4755482"/>
            <a:ext cx="5358811" cy="1477328"/>
          </a:xfrm>
          <a:prstGeom prst="rect">
            <a:avLst/>
          </a:prstGeom>
          <a:noFill/>
        </p:spPr>
        <p:txBody>
          <a:bodyPr wrap="square">
            <a:spAutoFit/>
          </a:bodyPr>
          <a:lstStyle/>
          <a:p>
            <a:pPr algn="just">
              <a:spcAft>
                <a:spcPts val="800"/>
              </a:spcAft>
            </a:pPr>
            <a:r>
              <a:rPr lang="es-MX"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 investigación correlacional tiene, en alguna medida, un valor explicativo, aunque parcial, ya que el hecho de saber que dos conceptos o variables se relacionan aporta cierta información explicativa.</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a:extLst>
              <a:ext uri="{FF2B5EF4-FFF2-40B4-BE49-F238E27FC236}">
                <a16:creationId xmlns:a16="http://schemas.microsoft.com/office/drawing/2014/main" id="{1E56A307-75C6-538F-B2B6-32D96E72678D}"/>
              </a:ext>
            </a:extLst>
          </p:cNvPr>
          <p:cNvPicPr>
            <a:picLocks noChangeAspect="1"/>
          </p:cNvPicPr>
          <p:nvPr/>
        </p:nvPicPr>
        <p:blipFill>
          <a:blip r:embed="rId3"/>
          <a:stretch>
            <a:fillRect/>
          </a:stretch>
        </p:blipFill>
        <p:spPr>
          <a:xfrm>
            <a:off x="768030" y="3824934"/>
            <a:ext cx="4418120" cy="2407876"/>
          </a:xfrm>
          <a:prstGeom prst="rect">
            <a:avLst/>
          </a:prstGeom>
        </p:spPr>
      </p:pic>
      <p:sp>
        <p:nvSpPr>
          <p:cNvPr id="10" name="Título 9">
            <a:extLst>
              <a:ext uri="{FF2B5EF4-FFF2-40B4-BE49-F238E27FC236}">
                <a16:creationId xmlns:a16="http://schemas.microsoft.com/office/drawing/2014/main" id="{BBED5B84-E224-DA8C-8D1A-01FA852D9AAB}"/>
              </a:ext>
            </a:extLst>
          </p:cNvPr>
          <p:cNvSpPr txBox="1">
            <a:spLocks noGrp="1"/>
          </p:cNvSpPr>
          <p:nvPr>
            <p:ph type="title"/>
          </p:nvPr>
        </p:nvSpPr>
        <p:spPr>
          <a:xfrm>
            <a:off x="946616" y="354582"/>
            <a:ext cx="8186738" cy="1143000"/>
          </a:xfrm>
          <a:prstGeom prst="rect">
            <a:avLst/>
          </a:prstGeom>
          <a:noFill/>
        </p:spPr>
        <p:txBody>
          <a:bodyPr wrap="square">
            <a:spAutoFit/>
          </a:bodyPr>
          <a:lstStyle/>
          <a:p>
            <a:pPr algn="just">
              <a:lnSpc>
                <a:spcPct val="150000"/>
              </a:lnSpc>
              <a:spcAft>
                <a:spcPts val="800"/>
              </a:spcAft>
            </a:pPr>
            <a:r>
              <a:rPr lang="es-MX" sz="3200" b="1" i="1" dirty="0">
                <a:effectLst/>
                <a:ea typeface="Calibri" panose="020F0502020204030204" pitchFamily="34" charset="0"/>
                <a:cs typeface="Times New Roman" panose="02020603050405020304" pitchFamily="18" charset="0"/>
              </a:rPr>
              <a:t>PROPÓSITO</a:t>
            </a:r>
          </a:p>
        </p:txBody>
      </p:sp>
      <p:sp>
        <p:nvSpPr>
          <p:cNvPr id="11" name="Título 9">
            <a:extLst>
              <a:ext uri="{FF2B5EF4-FFF2-40B4-BE49-F238E27FC236}">
                <a16:creationId xmlns:a16="http://schemas.microsoft.com/office/drawing/2014/main" id="{48A73768-CBB5-1244-C776-F84CBE9E631A}"/>
              </a:ext>
            </a:extLst>
          </p:cNvPr>
          <p:cNvSpPr txBox="1">
            <a:spLocks/>
          </p:cNvSpPr>
          <p:nvPr/>
        </p:nvSpPr>
        <p:spPr>
          <a:xfrm>
            <a:off x="6096000" y="3560990"/>
            <a:ext cx="4418120" cy="1025892"/>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1pPr>
            <a:lvl2pPr marR="0" lvl="1"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2pPr>
            <a:lvl3pPr marR="0" lvl="2"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3pPr>
            <a:lvl4pPr marR="0" lvl="3"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4pPr>
            <a:lvl5pPr marR="0" lvl="4"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5pPr>
            <a:lvl6pPr marR="0" lvl="5"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6pPr>
            <a:lvl7pPr marR="0" lvl="6"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7pPr>
            <a:lvl8pPr marR="0" lvl="7"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8pPr>
            <a:lvl9pPr marR="0" lvl="8" algn="l" rtl="0" eaLnBrk="1" hangingPunct="1">
              <a:lnSpc>
                <a:spcPct val="100000"/>
              </a:lnSpc>
              <a:spcBef>
                <a:spcPts val="0"/>
              </a:spcBef>
              <a:spcAft>
                <a:spcPts val="0"/>
              </a:spcAft>
              <a:buClr>
                <a:schemeClr val="accent1"/>
              </a:buClr>
              <a:buSzPts val="1800"/>
              <a:buFont typeface="Sniglet"/>
              <a:buNone/>
              <a:defRPr sz="1800" b="0" i="0" u="none" strike="noStrike" cap="none">
                <a:solidFill>
                  <a:schemeClr val="accent1"/>
                </a:solidFill>
                <a:latin typeface="Sniglet"/>
                <a:ea typeface="Sniglet"/>
                <a:cs typeface="Sniglet"/>
                <a:sym typeface="Sniglet"/>
              </a:defRPr>
            </a:lvl9pPr>
          </a:lstStyle>
          <a:p>
            <a:pPr algn="just">
              <a:lnSpc>
                <a:spcPct val="150000"/>
              </a:lnSpc>
              <a:spcAft>
                <a:spcPts val="800"/>
              </a:spcAft>
            </a:pPr>
            <a:r>
              <a:rPr lang="en-US" sz="3200" b="1" i="1" dirty="0">
                <a:ea typeface="Calibri" panose="020F0502020204030204" pitchFamily="34" charset="0"/>
                <a:cs typeface="Times New Roman" panose="02020603050405020304" pitchFamily="18" charset="0"/>
              </a:rPr>
              <a:t>V</a:t>
            </a:r>
            <a:r>
              <a:rPr lang="es-MX" sz="3200" b="1" i="1" dirty="0" err="1">
                <a:ea typeface="Calibri" panose="020F0502020204030204" pitchFamily="34" charset="0"/>
                <a:cs typeface="Times New Roman" panose="02020603050405020304" pitchFamily="18" charset="0"/>
              </a:rPr>
              <a:t>alor</a:t>
            </a:r>
            <a:endParaRPr lang="es-MX" sz="3200" b="1" i="1"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7931418"/>
      </p:ext>
    </p:extLst>
  </p:cSld>
  <p:clrMapOvr>
    <a:masterClrMapping/>
  </p:clrMapOvr>
</p:sld>
</file>

<file path=ppt/theme/theme1.xml><?xml version="1.0" encoding="utf-8"?>
<a:theme xmlns:a="http://schemas.openxmlformats.org/drawingml/2006/main" name="Tema2">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603BB19B-153D-48C2-B4BC-A53977A8E854}" vid="{29026EF2-AFDE-4933-9006-D64BBAC10ECD}"/>
    </a:ext>
  </a:extLst>
</a:theme>
</file>

<file path=docProps/app.xml><?xml version="1.0" encoding="utf-8"?>
<Properties xmlns="http://schemas.openxmlformats.org/officeDocument/2006/extended-properties" xmlns:vt="http://schemas.openxmlformats.org/officeDocument/2006/docPropsVTypes">
  <Template>Tema2</Template>
  <TotalTime>491</TotalTime>
  <Words>2270</Words>
  <Application>Microsoft Office PowerPoint</Application>
  <PresentationFormat>Panorámica</PresentationFormat>
  <Paragraphs>128</Paragraphs>
  <Slides>37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37</vt:i4>
      </vt:variant>
    </vt:vector>
  </HeadingPairs>
  <TitlesOfParts>
    <vt:vector size="46" baseType="lpstr">
      <vt:lpstr>Arial</vt:lpstr>
      <vt:lpstr>Calibri</vt:lpstr>
      <vt:lpstr>Dosis</vt:lpstr>
      <vt:lpstr>Fira Sans</vt:lpstr>
      <vt:lpstr>Sniglet</vt:lpstr>
      <vt:lpstr>Symbol</vt:lpstr>
      <vt:lpstr>Wingdings</vt:lpstr>
      <vt:lpstr>Wingdings 3</vt:lpstr>
      <vt:lpstr>Tema2</vt:lpstr>
      <vt:lpstr>Estructura del Proyecto de investigación </vt:lpstr>
      <vt:lpstr>Estudio descriptivo en una investigación documental</vt:lpstr>
      <vt:lpstr>¿Qué es Estudio Descriptivo?</vt:lpstr>
      <vt:lpstr>TIPOS DE ESTUDIO DESCRIPTIVO </vt:lpstr>
      <vt:lpstr>ESTRUCTURA BÁSICA DE UN TRABAJO DE INVESTIGACIÓN DOCUMENTAL</vt:lpstr>
      <vt:lpstr>Pasos para un Estudio descriptive</vt:lpstr>
      <vt:lpstr>Estudio de correlación en una investigación documental</vt:lpstr>
      <vt:lpstr>¿QUÉ ES LA INVESTIGACIÓN CORRELACIONAL?</vt:lpstr>
      <vt:lpstr>PROPÓSITO</vt:lpstr>
      <vt:lpstr>CARACTERISTICAS</vt:lpstr>
      <vt:lpstr>Presentación de PowerPoint</vt:lpstr>
      <vt:lpstr>TIPOS DE INVESTIGACIÓN CORRELACIONAL</vt:lpstr>
      <vt:lpstr>Presentación de PowerPoint</vt:lpstr>
      <vt:lpstr>Presentación de PowerPoint</vt:lpstr>
      <vt:lpstr>¿POR QUÉ REALIZAR UNA INVESTIGACIÓN CORRELACIONAL?</vt:lpstr>
      <vt:lpstr>Presentación de PowerPoint</vt:lpstr>
      <vt:lpstr>Presentación de PowerPoint</vt:lpstr>
      <vt:lpstr>TÉCNICAS Y MÉTODOS PARA LA INVESTIGACIÓN DOCUMENTAL</vt:lpstr>
      <vt:lpstr>1.-Observacion naturalista </vt:lpstr>
      <vt:lpstr>2.-Aplicación de encuestas y cuestionarios </vt:lpstr>
      <vt:lpstr>3.- Investigación Documental</vt:lpstr>
      <vt:lpstr>LIMITACIÓN DE LOS ESTUDIOS CORRELACIONALES: establecimiento de relaciones causa - efecto.</vt:lpstr>
      <vt:lpstr>Presentación de PowerPoint</vt:lpstr>
      <vt:lpstr>Presentación de PowerPoint</vt:lpstr>
      <vt:lpstr>Presentación de PowerPoint</vt:lpstr>
      <vt:lpstr>Estudio explicativo en una investigación documental</vt:lpstr>
      <vt:lpstr>Introducción  </vt:lpstr>
      <vt:lpstr>¿Qué es el estudio explicativo?</vt:lpstr>
      <vt:lpstr>Características</vt:lpstr>
      <vt:lpstr>Tipos de investigación explicativa </vt:lpstr>
      <vt:lpstr>Objetivo de la investigación explicativa</vt:lpstr>
      <vt:lpstr>Beneficios de la investigación explicativa</vt:lpstr>
      <vt:lpstr>Conclusiones </vt:lpstr>
      <vt:lpstr>Identificación y descripción del universo y población de estudio</vt:lpstr>
      <vt:lpstr>Universo</vt:lpstr>
      <vt:lpstr>Población</vt:lpstr>
      <vt:lpstr>Muestra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The Skrapy</dc:creator>
  <cp:lastModifiedBy>Gregorio Castillo Jr</cp:lastModifiedBy>
  <cp:revision>13</cp:revision>
  <dcterms:created xsi:type="dcterms:W3CDTF">2022-08-27T01:45:40Z</dcterms:created>
  <dcterms:modified xsi:type="dcterms:W3CDTF">2022-08-29T13:04:30Z</dcterms:modified>
</cp:coreProperties>
</file>